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9" r:id="rId3"/>
    <p:sldId id="275" r:id="rId4"/>
    <p:sldId id="274" r:id="rId5"/>
    <p:sldId id="276" r:id="rId6"/>
    <p:sldId id="277" r:id="rId7"/>
    <p:sldId id="278" r:id="rId8"/>
    <p:sldId id="284" r:id="rId9"/>
    <p:sldId id="280" r:id="rId10"/>
    <p:sldId id="281" r:id="rId11"/>
    <p:sldId id="282" r:id="rId12"/>
    <p:sldId id="28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561"/>
    <a:srgbClr val="2C3B4C"/>
    <a:srgbClr val="384D7A"/>
    <a:srgbClr val="FFFFFF"/>
    <a:srgbClr val="2B3849"/>
    <a:srgbClr val="334460"/>
    <a:srgbClr val="212A33"/>
    <a:srgbClr val="88A7CC"/>
    <a:srgbClr val="3F5A9C"/>
    <a:srgbClr val="154D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FF271-3D89-4C4A-A9EC-4562E3A16281}" v="6" dt="2026-05-07T13:20:01.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758" autoAdjust="0"/>
    <p:restoredTop sz="95822" autoAdjust="0"/>
  </p:normalViewPr>
  <p:slideViewPr>
    <p:cSldViewPr snapToGrid="0">
      <p:cViewPr varScale="1">
        <p:scale>
          <a:sx n="113" d="100"/>
          <a:sy n="113" d="100"/>
        </p:scale>
        <p:origin x="456" y="120"/>
      </p:cViewPr>
      <p:guideLst/>
    </p:cSldViewPr>
  </p:slideViewPr>
  <p:outlineViewPr>
    <p:cViewPr>
      <p:scale>
        <a:sx n="33" d="100"/>
        <a:sy n="33" d="100"/>
      </p:scale>
      <p:origin x="0" y="-9642"/>
    </p:cViewPr>
  </p:outlineViewPr>
  <p:notesTextViewPr>
    <p:cViewPr>
      <p:scale>
        <a:sx n="3" d="2"/>
        <a:sy n="3" d="2"/>
      </p:scale>
      <p:origin x="0" y="0"/>
    </p:cViewPr>
  </p:notesTextViewPr>
  <p:notesViewPr>
    <p:cSldViewPr snapToGrid="0">
      <p:cViewPr varScale="1">
        <p:scale>
          <a:sx n="90" d="100"/>
          <a:sy n="90" d="100"/>
        </p:scale>
        <p:origin x="36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GRO Cinzia" userId="d603bfcd-60b4-44ee-a809-dcf2a5fab59c" providerId="ADAL" clId="{2D49206F-047B-4C7B-8ABB-2AB7D9841846}"/>
    <pc:docChg chg="modSld">
      <pc:chgData name="NEGRO Cinzia" userId="d603bfcd-60b4-44ee-a809-dcf2a5fab59c" providerId="ADAL" clId="{2D49206F-047B-4C7B-8ABB-2AB7D9841846}" dt="2026-05-07T13:28:41.038" v="8" actId="6549"/>
      <pc:docMkLst>
        <pc:docMk/>
      </pc:docMkLst>
      <pc:sldChg chg="modNotes">
        <pc:chgData name="NEGRO Cinzia" userId="d603bfcd-60b4-44ee-a809-dcf2a5fab59c" providerId="ADAL" clId="{2D49206F-047B-4C7B-8ABB-2AB7D9841846}" dt="2026-05-07T13:27:48.655" v="0" actId="6549"/>
        <pc:sldMkLst>
          <pc:docMk/>
          <pc:sldMk cId="172397704" sldId="256"/>
        </pc:sldMkLst>
      </pc:sldChg>
      <pc:sldChg chg="modNotes">
        <pc:chgData name="NEGRO Cinzia" userId="d603bfcd-60b4-44ee-a809-dcf2a5fab59c" providerId="ADAL" clId="{2D49206F-047B-4C7B-8ABB-2AB7D9841846}" dt="2026-05-07T13:27:55.429" v="1" actId="6549"/>
        <pc:sldMkLst>
          <pc:docMk/>
          <pc:sldMk cId="2431943252" sldId="274"/>
        </pc:sldMkLst>
      </pc:sldChg>
      <pc:sldChg chg="modNotes">
        <pc:chgData name="NEGRO Cinzia" userId="d603bfcd-60b4-44ee-a809-dcf2a5fab59c" providerId="ADAL" clId="{2D49206F-047B-4C7B-8ABB-2AB7D9841846}" dt="2026-05-07T13:28:00.620" v="2" actId="6549"/>
        <pc:sldMkLst>
          <pc:docMk/>
          <pc:sldMk cId="2931630528" sldId="276"/>
        </pc:sldMkLst>
      </pc:sldChg>
      <pc:sldChg chg="modNotes">
        <pc:chgData name="NEGRO Cinzia" userId="d603bfcd-60b4-44ee-a809-dcf2a5fab59c" providerId="ADAL" clId="{2D49206F-047B-4C7B-8ABB-2AB7D9841846}" dt="2026-05-07T13:28:05.653" v="3" actId="6549"/>
        <pc:sldMkLst>
          <pc:docMk/>
          <pc:sldMk cId="2009480103" sldId="277"/>
        </pc:sldMkLst>
      </pc:sldChg>
      <pc:sldChg chg="modNotes">
        <pc:chgData name="NEGRO Cinzia" userId="d603bfcd-60b4-44ee-a809-dcf2a5fab59c" providerId="ADAL" clId="{2D49206F-047B-4C7B-8ABB-2AB7D9841846}" dt="2026-05-07T13:28:27.702" v="5" actId="6549"/>
        <pc:sldMkLst>
          <pc:docMk/>
          <pc:sldMk cId="3134627368" sldId="281"/>
        </pc:sldMkLst>
      </pc:sldChg>
      <pc:sldChg chg="modNotes">
        <pc:chgData name="NEGRO Cinzia" userId="d603bfcd-60b4-44ee-a809-dcf2a5fab59c" providerId="ADAL" clId="{2D49206F-047B-4C7B-8ABB-2AB7D9841846}" dt="2026-05-07T13:28:36.534" v="7" actId="6549"/>
        <pc:sldMkLst>
          <pc:docMk/>
          <pc:sldMk cId="2365357538" sldId="282"/>
        </pc:sldMkLst>
      </pc:sldChg>
      <pc:sldChg chg="modNotes">
        <pc:chgData name="NEGRO Cinzia" userId="d603bfcd-60b4-44ee-a809-dcf2a5fab59c" providerId="ADAL" clId="{2D49206F-047B-4C7B-8ABB-2AB7D9841846}" dt="2026-05-07T13:28:14.175" v="4" actId="6549"/>
        <pc:sldMkLst>
          <pc:docMk/>
          <pc:sldMk cId="3485470296" sldId="284"/>
        </pc:sldMkLst>
      </pc:sldChg>
      <pc:sldChg chg="modNotes">
        <pc:chgData name="NEGRO Cinzia" userId="d603bfcd-60b4-44ee-a809-dcf2a5fab59c" providerId="ADAL" clId="{2D49206F-047B-4C7B-8ABB-2AB7D9841846}" dt="2026-05-07T13:28:41.038" v="8" actId="6549"/>
        <pc:sldMkLst>
          <pc:docMk/>
          <pc:sldMk cId="1824920802"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84F9D-2B3B-4F8E-AA71-B459AFD69663}" type="datetimeFigureOut">
              <a:rPr lang="en-IE" smtClean="0"/>
              <a:t>07/05/2026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1ED17-745C-40CA-B1C7-AABE5EFDB705}" type="slidenum">
              <a:rPr lang="en-IE" smtClean="0"/>
              <a:t>‹#›</a:t>
            </a:fld>
            <a:endParaRPr lang="en-IE"/>
          </a:p>
        </p:txBody>
      </p:sp>
    </p:spTree>
    <p:extLst>
      <p:ext uri="{BB962C8B-B14F-4D97-AF65-F5344CB8AC3E}">
        <p14:creationId xmlns:p14="http://schemas.microsoft.com/office/powerpoint/2010/main" val="416710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721ED17-745C-40CA-B1C7-AABE5EFDB705}" type="slidenum">
              <a:rPr lang="en-IE" smtClean="0"/>
              <a:t>1</a:t>
            </a:fld>
            <a:endParaRPr lang="en-IE"/>
          </a:p>
        </p:txBody>
      </p:sp>
    </p:spTree>
    <p:extLst>
      <p:ext uri="{BB962C8B-B14F-4D97-AF65-F5344CB8AC3E}">
        <p14:creationId xmlns:p14="http://schemas.microsoft.com/office/powerpoint/2010/main" val="365187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01449-0317-BF74-C443-4AA1157C9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C09A6-EF07-856D-1189-44E6DA5284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EA896-A4C7-D681-0D0C-86C0525FBF6E}"/>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2F5710F2-6B95-D949-496A-89151AC8C008}"/>
              </a:ext>
            </a:extLst>
          </p:cNvPr>
          <p:cNvSpPr>
            <a:spLocks noGrp="1"/>
          </p:cNvSpPr>
          <p:nvPr>
            <p:ph type="sldNum" sz="quarter" idx="5"/>
          </p:nvPr>
        </p:nvSpPr>
        <p:spPr/>
        <p:txBody>
          <a:bodyPr/>
          <a:lstStyle/>
          <a:p>
            <a:fld id="{6721ED17-745C-40CA-B1C7-AABE5EFDB705}" type="slidenum">
              <a:rPr lang="en-IE" smtClean="0"/>
              <a:t>10</a:t>
            </a:fld>
            <a:endParaRPr lang="en-IE"/>
          </a:p>
        </p:txBody>
      </p:sp>
    </p:spTree>
    <p:extLst>
      <p:ext uri="{BB962C8B-B14F-4D97-AF65-F5344CB8AC3E}">
        <p14:creationId xmlns:p14="http://schemas.microsoft.com/office/powerpoint/2010/main" val="379326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5D7CE-C51D-4CB3-B1E2-783249F1F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93160-5B95-4DFE-FC7B-C16CFAC012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5FA3F1-81A5-67E3-DD36-2187ACBFE74B}"/>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4CA7E90C-2CD8-1162-AAC8-E56A23E66741}"/>
              </a:ext>
            </a:extLst>
          </p:cNvPr>
          <p:cNvSpPr>
            <a:spLocks noGrp="1"/>
          </p:cNvSpPr>
          <p:nvPr>
            <p:ph type="sldNum" sz="quarter" idx="5"/>
          </p:nvPr>
        </p:nvSpPr>
        <p:spPr/>
        <p:txBody>
          <a:bodyPr/>
          <a:lstStyle/>
          <a:p>
            <a:fld id="{5B1FF499-47BD-3C46-A072-557BBA643A0F}" type="slidenum">
              <a:rPr lang="en-GB" smtClean="0"/>
              <a:t>11</a:t>
            </a:fld>
            <a:endParaRPr lang="en-GB"/>
          </a:p>
        </p:txBody>
      </p:sp>
    </p:spTree>
    <p:extLst>
      <p:ext uri="{BB962C8B-B14F-4D97-AF65-F5344CB8AC3E}">
        <p14:creationId xmlns:p14="http://schemas.microsoft.com/office/powerpoint/2010/main" val="103952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15E3F-A398-EBE8-4BC1-C4018AA1B7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81192-4528-4758-0F5B-41EC53643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275EB-2910-485D-8427-47048CCA5E9E}"/>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22462685-CA08-3E74-5546-BB7819F3B7D2}"/>
              </a:ext>
            </a:extLst>
          </p:cNvPr>
          <p:cNvSpPr>
            <a:spLocks noGrp="1"/>
          </p:cNvSpPr>
          <p:nvPr>
            <p:ph type="sldNum" sz="quarter" idx="5"/>
          </p:nvPr>
        </p:nvSpPr>
        <p:spPr/>
        <p:txBody>
          <a:bodyPr/>
          <a:lstStyle/>
          <a:p>
            <a:fld id="{5B1FF499-47BD-3C46-A072-557BBA643A0F}" type="slidenum">
              <a:rPr lang="en-GB" smtClean="0"/>
              <a:t>12</a:t>
            </a:fld>
            <a:endParaRPr lang="en-GB"/>
          </a:p>
        </p:txBody>
      </p:sp>
    </p:spTree>
    <p:extLst>
      <p:ext uri="{BB962C8B-B14F-4D97-AF65-F5344CB8AC3E}">
        <p14:creationId xmlns:p14="http://schemas.microsoft.com/office/powerpoint/2010/main" val="2855536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1143000"/>
            <a:ext cx="5486400" cy="3086100"/>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721ED17-745C-40CA-B1C7-AABE5EFDB705}" type="slidenum">
              <a:rPr lang="en-IE" smtClean="0"/>
              <a:t>13</a:t>
            </a:fld>
            <a:endParaRPr lang="en-IE"/>
          </a:p>
        </p:txBody>
      </p:sp>
    </p:spTree>
    <p:extLst>
      <p:ext uri="{BB962C8B-B14F-4D97-AF65-F5344CB8AC3E}">
        <p14:creationId xmlns:p14="http://schemas.microsoft.com/office/powerpoint/2010/main" val="358908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A2E99-6EC7-C9B7-C42E-25FB42641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212F9-198F-3908-C58C-DC8F35C30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B4E04-3A81-0C21-6838-27CFC59F83E3}"/>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FB0ACD0F-DC40-658C-F8E2-B7CD60AAE781}"/>
              </a:ext>
            </a:extLst>
          </p:cNvPr>
          <p:cNvSpPr>
            <a:spLocks noGrp="1"/>
          </p:cNvSpPr>
          <p:nvPr>
            <p:ph type="sldNum" sz="quarter" idx="5"/>
          </p:nvPr>
        </p:nvSpPr>
        <p:spPr/>
        <p:txBody>
          <a:bodyPr/>
          <a:lstStyle/>
          <a:p>
            <a:fld id="{6721ED17-745C-40CA-B1C7-AABE5EFDB705}" type="slidenum">
              <a:rPr lang="en-IE" smtClean="0"/>
              <a:t>2</a:t>
            </a:fld>
            <a:endParaRPr lang="en-IE"/>
          </a:p>
        </p:txBody>
      </p:sp>
    </p:spTree>
    <p:extLst>
      <p:ext uri="{BB962C8B-B14F-4D97-AF65-F5344CB8AC3E}">
        <p14:creationId xmlns:p14="http://schemas.microsoft.com/office/powerpoint/2010/main" val="361020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721ED17-745C-40CA-B1C7-AABE5EFDB705}" type="slidenum">
              <a:rPr lang="en-IE" smtClean="0"/>
              <a:t>3</a:t>
            </a:fld>
            <a:endParaRPr lang="en-IE"/>
          </a:p>
        </p:txBody>
      </p:sp>
    </p:spTree>
    <p:extLst>
      <p:ext uri="{BB962C8B-B14F-4D97-AF65-F5344CB8AC3E}">
        <p14:creationId xmlns:p14="http://schemas.microsoft.com/office/powerpoint/2010/main" val="256968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B1FF499-47BD-3C46-A072-557BBA643A0F}" type="slidenum">
              <a:rPr lang="en-GB" smtClean="0"/>
              <a:t>4</a:t>
            </a:fld>
            <a:endParaRPr lang="en-GB"/>
          </a:p>
        </p:txBody>
      </p:sp>
    </p:spTree>
    <p:extLst>
      <p:ext uri="{BB962C8B-B14F-4D97-AF65-F5344CB8AC3E}">
        <p14:creationId xmlns:p14="http://schemas.microsoft.com/office/powerpoint/2010/main" val="409986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4647E-2818-99B4-C29D-6CD3DC9E4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74DFA-3313-817F-6CA7-3FC554084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44EBF-D38A-42A0-FCCD-A24A8CF4F7C1}"/>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62747346-C67E-7E43-BE60-D67D2056E47D}"/>
              </a:ext>
            </a:extLst>
          </p:cNvPr>
          <p:cNvSpPr>
            <a:spLocks noGrp="1"/>
          </p:cNvSpPr>
          <p:nvPr>
            <p:ph type="sldNum" sz="quarter" idx="5"/>
          </p:nvPr>
        </p:nvSpPr>
        <p:spPr/>
        <p:txBody>
          <a:bodyPr/>
          <a:lstStyle/>
          <a:p>
            <a:fld id="{5B1FF499-47BD-3C46-A072-557BBA643A0F}" type="slidenum">
              <a:rPr lang="en-GB" smtClean="0"/>
              <a:t>5</a:t>
            </a:fld>
            <a:endParaRPr lang="en-GB"/>
          </a:p>
        </p:txBody>
      </p:sp>
    </p:spTree>
    <p:extLst>
      <p:ext uri="{BB962C8B-B14F-4D97-AF65-F5344CB8AC3E}">
        <p14:creationId xmlns:p14="http://schemas.microsoft.com/office/powerpoint/2010/main" val="3670709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B1FF499-47BD-3C46-A072-557BBA643A0F}" type="slidenum">
              <a:rPr lang="en-GB" smtClean="0"/>
              <a:t>6</a:t>
            </a:fld>
            <a:endParaRPr lang="en-GB"/>
          </a:p>
        </p:txBody>
      </p:sp>
    </p:spTree>
    <p:extLst>
      <p:ext uri="{BB962C8B-B14F-4D97-AF65-F5344CB8AC3E}">
        <p14:creationId xmlns:p14="http://schemas.microsoft.com/office/powerpoint/2010/main" val="254301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5F5A0-E411-36A1-7D66-212A25963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34AE5-2C72-184B-0B13-0AF6D69A0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D4A0D-49F4-E73C-8E85-8436A8F4FABE}"/>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16DC1696-DE42-FB1D-6AAC-174F9DE289F3}"/>
              </a:ext>
            </a:extLst>
          </p:cNvPr>
          <p:cNvSpPr>
            <a:spLocks noGrp="1"/>
          </p:cNvSpPr>
          <p:nvPr>
            <p:ph type="sldNum" sz="quarter" idx="5"/>
          </p:nvPr>
        </p:nvSpPr>
        <p:spPr/>
        <p:txBody>
          <a:bodyPr/>
          <a:lstStyle/>
          <a:p>
            <a:fld id="{5B1FF499-47BD-3C46-A072-557BBA643A0F}" type="slidenum">
              <a:rPr lang="en-GB" smtClean="0"/>
              <a:t>7</a:t>
            </a:fld>
            <a:endParaRPr lang="en-GB"/>
          </a:p>
        </p:txBody>
      </p:sp>
    </p:spTree>
    <p:extLst>
      <p:ext uri="{BB962C8B-B14F-4D97-AF65-F5344CB8AC3E}">
        <p14:creationId xmlns:p14="http://schemas.microsoft.com/office/powerpoint/2010/main" val="3926859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636EF-B0B0-6EF8-21C2-B4679EE68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FAB5C-C6CA-E81F-0B48-57C7BF950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D8ADA-CDFC-C399-8AB1-15AF92E418F2}"/>
              </a:ext>
            </a:extLst>
          </p:cNvPr>
          <p:cNvSpPr>
            <a:spLocks noGrp="1"/>
          </p:cNvSpPr>
          <p:nvPr>
            <p:ph type="body" idx="1"/>
          </p:nvPr>
        </p:nvSpPr>
        <p:spPr/>
        <p:txBody>
          <a:bodyPr/>
          <a:lstStyle/>
          <a:p>
            <a:pPr marL="0" indent="0">
              <a:buNone/>
            </a:pPr>
            <a:endParaRPr lang="en-IE" dirty="0"/>
          </a:p>
        </p:txBody>
      </p:sp>
      <p:sp>
        <p:nvSpPr>
          <p:cNvPr id="4" name="Slide Number Placeholder 3">
            <a:extLst>
              <a:ext uri="{FF2B5EF4-FFF2-40B4-BE49-F238E27FC236}">
                <a16:creationId xmlns:a16="http://schemas.microsoft.com/office/drawing/2014/main" id="{EC78683E-B49A-1F7E-2BA9-F34816B10941}"/>
              </a:ext>
            </a:extLst>
          </p:cNvPr>
          <p:cNvSpPr>
            <a:spLocks noGrp="1"/>
          </p:cNvSpPr>
          <p:nvPr>
            <p:ph type="sldNum" sz="quarter" idx="5"/>
          </p:nvPr>
        </p:nvSpPr>
        <p:spPr/>
        <p:txBody>
          <a:bodyPr/>
          <a:lstStyle/>
          <a:p>
            <a:fld id="{5B1FF499-47BD-3C46-A072-557BBA643A0F}" type="slidenum">
              <a:rPr lang="en-GB" smtClean="0"/>
              <a:t>8</a:t>
            </a:fld>
            <a:endParaRPr lang="en-GB"/>
          </a:p>
        </p:txBody>
      </p:sp>
    </p:spTree>
    <p:extLst>
      <p:ext uri="{BB962C8B-B14F-4D97-AF65-F5344CB8AC3E}">
        <p14:creationId xmlns:p14="http://schemas.microsoft.com/office/powerpoint/2010/main" val="28246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187B7-0FF9-EBAC-A565-4FE3F8C74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9B2A6-8033-8C58-46C1-EBC12603F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35390-5BD7-25DC-155C-CB6BF2CA3D1C}"/>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D6F0C9A6-644E-6A67-6BE4-434C49F82A0F}"/>
              </a:ext>
            </a:extLst>
          </p:cNvPr>
          <p:cNvSpPr>
            <a:spLocks noGrp="1"/>
          </p:cNvSpPr>
          <p:nvPr>
            <p:ph type="sldNum" sz="quarter" idx="5"/>
          </p:nvPr>
        </p:nvSpPr>
        <p:spPr/>
        <p:txBody>
          <a:bodyPr/>
          <a:lstStyle/>
          <a:p>
            <a:fld id="{6721ED17-745C-40CA-B1C7-AABE5EFDB705}" type="slidenum">
              <a:rPr lang="en-IE" smtClean="0"/>
              <a:t>9</a:t>
            </a:fld>
            <a:endParaRPr lang="en-IE"/>
          </a:p>
        </p:txBody>
      </p:sp>
    </p:spTree>
    <p:extLst>
      <p:ext uri="{BB962C8B-B14F-4D97-AF65-F5344CB8AC3E}">
        <p14:creationId xmlns:p14="http://schemas.microsoft.com/office/powerpoint/2010/main" val="685769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Imagen 3" descr="Imagen que contiene interior, tabla, pequeño, luz&#10;&#10;El contenido generado por IA puede ser incorrecto.">
            <a:extLst>
              <a:ext uri="{FF2B5EF4-FFF2-40B4-BE49-F238E27FC236}">
                <a16:creationId xmlns:a16="http://schemas.microsoft.com/office/drawing/2014/main" id="{F7AE8CD5-1B4E-9D58-9891-00AB616AA34D}"/>
              </a:ext>
            </a:extLst>
          </p:cNvPr>
          <p:cNvPicPr>
            <a:picLocks noChangeAspect="1"/>
          </p:cNvPicPr>
          <p:nvPr userDrawn="1"/>
        </p:nvPicPr>
        <p:blipFill>
          <a:blip r:embed="rId2">
            <a:extLst>
              <a:ext uri="{28A0092B-C50C-407E-A947-70E740481C1C}">
                <a14:useLocalDpi xmlns:a14="http://schemas.microsoft.com/office/drawing/2010/main" val="0"/>
              </a:ext>
            </a:extLst>
          </a:blip>
          <a:srcRect l="2538" t="-356" r="12886" b="6039"/>
          <a:stretch>
            <a:fillRect/>
          </a:stretch>
        </p:blipFill>
        <p:spPr>
          <a:xfrm>
            <a:off x="-10633" y="-60268"/>
            <a:ext cx="12233564" cy="6927953"/>
          </a:xfrm>
          <a:prstGeom prst="rect">
            <a:avLst/>
          </a:prstGeom>
        </p:spPr>
      </p:pic>
    </p:spTree>
    <p:extLst>
      <p:ext uri="{BB962C8B-B14F-4D97-AF65-F5344CB8AC3E}">
        <p14:creationId xmlns:p14="http://schemas.microsoft.com/office/powerpoint/2010/main" val="78741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Imagen 8" descr="Imagen que contiene interior, tabla, pequeño, luz&#10;&#10;El contenido generado por IA puede ser incorrecto.">
            <a:extLst>
              <a:ext uri="{FF2B5EF4-FFF2-40B4-BE49-F238E27FC236}">
                <a16:creationId xmlns:a16="http://schemas.microsoft.com/office/drawing/2014/main" id="{ECBF9528-951E-826D-4A95-0569D7955802}"/>
              </a:ext>
            </a:extLst>
          </p:cNvPr>
          <p:cNvPicPr>
            <a:picLocks noChangeAspect="1"/>
          </p:cNvPicPr>
          <p:nvPr userDrawn="1"/>
        </p:nvPicPr>
        <p:blipFill>
          <a:blip r:embed="rId2">
            <a:extLst>
              <a:ext uri="{28A0092B-C50C-407E-A947-70E740481C1C}">
                <a14:useLocalDpi xmlns:a14="http://schemas.microsoft.com/office/drawing/2010/main" val="0"/>
              </a:ext>
            </a:extLst>
          </a:blip>
          <a:srcRect b="85087"/>
          <a:stretch>
            <a:fillRect/>
          </a:stretch>
        </p:blipFill>
        <p:spPr>
          <a:xfrm>
            <a:off x="-10634" y="-41627"/>
            <a:ext cx="12202634" cy="924130"/>
          </a:xfrm>
          <a:prstGeom prst="rect">
            <a:avLst/>
          </a:prstGeom>
        </p:spPr>
      </p:pic>
      <p:pic>
        <p:nvPicPr>
          <p:cNvPr id="11" name="Imagen 10" descr="Un dibujo con letras&#10;&#10;El contenido generado por IA puede ser incorrecto.">
            <a:extLst>
              <a:ext uri="{FF2B5EF4-FFF2-40B4-BE49-F238E27FC236}">
                <a16:creationId xmlns:a16="http://schemas.microsoft.com/office/drawing/2014/main" id="{39D4A448-7365-B40B-9380-16EE115044FA}"/>
              </a:ext>
            </a:extLst>
          </p:cNvPr>
          <p:cNvPicPr>
            <a:picLocks noChangeAspect="1"/>
          </p:cNvPicPr>
          <p:nvPr userDrawn="1"/>
        </p:nvPicPr>
        <p:blipFill>
          <a:blip r:embed="rId3">
            <a:extLst>
              <a:ext uri="{28A0092B-C50C-407E-A947-70E740481C1C}">
                <a14:useLocalDpi xmlns:a14="http://schemas.microsoft.com/office/drawing/2010/main" val="0"/>
              </a:ext>
            </a:extLst>
          </a:blip>
          <a:srcRect b="15627"/>
          <a:stretch>
            <a:fillRect/>
          </a:stretch>
        </p:blipFill>
        <p:spPr>
          <a:xfrm>
            <a:off x="426316" y="188130"/>
            <a:ext cx="1043379" cy="523472"/>
          </a:xfrm>
          <a:prstGeom prst="rect">
            <a:avLst/>
          </a:prstGeom>
        </p:spPr>
      </p:pic>
      <p:pic>
        <p:nvPicPr>
          <p:cNvPr id="13" name="Imagen 12" descr="Logotipo&#10;&#10;El contenido generado por IA puede ser incorrecto.">
            <a:extLst>
              <a:ext uri="{FF2B5EF4-FFF2-40B4-BE49-F238E27FC236}">
                <a16:creationId xmlns:a16="http://schemas.microsoft.com/office/drawing/2014/main" id="{E728AECB-D3E5-8051-486F-1669DFA381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73390" y="236472"/>
            <a:ext cx="1512866" cy="409919"/>
          </a:xfrm>
          <a:prstGeom prst="rect">
            <a:avLst/>
          </a:prstGeom>
          <a:effectLst>
            <a:outerShdw blurRad="113204" dist="20679" dir="2700000" algn="tl" rotWithShape="0">
              <a:prstClr val="black">
                <a:alpha val="12000"/>
              </a:prstClr>
            </a:outerShdw>
          </a:effectLst>
        </p:spPr>
      </p:pic>
    </p:spTree>
    <p:extLst>
      <p:ext uri="{BB962C8B-B14F-4D97-AF65-F5344CB8AC3E}">
        <p14:creationId xmlns:p14="http://schemas.microsoft.com/office/powerpoint/2010/main" val="6231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EC7BF-5349-4853-9F37-8B9C0C20F10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0B8E7F1B-6B83-546C-0FC2-07E29028774D}"/>
              </a:ext>
            </a:extLst>
          </p:cNvPr>
          <p:cNvSpPr>
            <a:spLocks noGrp="1"/>
          </p:cNvSpPr>
          <p:nvPr>
            <p:ph type="title"/>
          </p:nvPr>
        </p:nvSpPr>
        <p:spPr>
          <a:xfrm>
            <a:off x="531248" y="1638949"/>
            <a:ext cx="11055010" cy="351894"/>
          </a:xfrm>
          <a:prstGeom prst="rect">
            <a:avLst/>
          </a:prstGeom>
          <a:solidFill>
            <a:srgbClr val="154DA2"/>
          </a:solidFill>
        </p:spPr>
        <p:txBody>
          <a:bodyPr vert="horz" lIns="91440" tIns="45720" rIns="91440" bIns="45720" rtlCol="0" anchor="ctr">
            <a:noAutofit/>
          </a:bodyPr>
          <a:lstStyle/>
          <a:p>
            <a:r>
              <a:rPr lang="en-US" dirty="0"/>
              <a:t>Click to edit Master title style</a:t>
            </a:r>
          </a:p>
        </p:txBody>
      </p:sp>
      <p:pic>
        <p:nvPicPr>
          <p:cNvPr id="9" name="Imagen 8" descr="Imagen que contiene interior, tabla, pequeño, luz&#10;&#10;El contenido generado por IA puede ser incorrecto.">
            <a:extLst>
              <a:ext uri="{FF2B5EF4-FFF2-40B4-BE49-F238E27FC236}">
                <a16:creationId xmlns:a16="http://schemas.microsoft.com/office/drawing/2014/main" id="{ECBF9528-951E-826D-4A95-0569D7955802}"/>
              </a:ext>
            </a:extLst>
          </p:cNvPr>
          <p:cNvPicPr>
            <a:picLocks noChangeAspect="1"/>
          </p:cNvPicPr>
          <p:nvPr userDrawn="1"/>
        </p:nvPicPr>
        <p:blipFill>
          <a:blip r:embed="rId2">
            <a:extLst>
              <a:ext uri="{28A0092B-C50C-407E-A947-70E740481C1C}">
                <a14:useLocalDpi xmlns:a14="http://schemas.microsoft.com/office/drawing/2010/main" val="0"/>
              </a:ext>
            </a:extLst>
          </a:blip>
          <a:srcRect b="85087"/>
          <a:stretch>
            <a:fillRect/>
          </a:stretch>
        </p:blipFill>
        <p:spPr>
          <a:xfrm>
            <a:off x="-10634" y="-41627"/>
            <a:ext cx="12202634" cy="924130"/>
          </a:xfrm>
          <a:prstGeom prst="rect">
            <a:avLst/>
          </a:prstGeom>
        </p:spPr>
      </p:pic>
      <p:pic>
        <p:nvPicPr>
          <p:cNvPr id="11" name="Imagen 10" descr="Un dibujo con letras&#10;&#10;El contenido generado por IA puede ser incorrecto.">
            <a:extLst>
              <a:ext uri="{FF2B5EF4-FFF2-40B4-BE49-F238E27FC236}">
                <a16:creationId xmlns:a16="http://schemas.microsoft.com/office/drawing/2014/main" id="{39D4A448-7365-B40B-9380-16EE115044FA}"/>
              </a:ext>
            </a:extLst>
          </p:cNvPr>
          <p:cNvPicPr>
            <a:picLocks noChangeAspect="1"/>
          </p:cNvPicPr>
          <p:nvPr userDrawn="1"/>
        </p:nvPicPr>
        <p:blipFill>
          <a:blip r:embed="rId3">
            <a:extLst>
              <a:ext uri="{28A0092B-C50C-407E-A947-70E740481C1C}">
                <a14:useLocalDpi xmlns:a14="http://schemas.microsoft.com/office/drawing/2010/main" val="0"/>
              </a:ext>
            </a:extLst>
          </a:blip>
          <a:srcRect b="15627"/>
          <a:stretch>
            <a:fillRect/>
          </a:stretch>
        </p:blipFill>
        <p:spPr>
          <a:xfrm>
            <a:off x="531247" y="122919"/>
            <a:ext cx="1315087" cy="659790"/>
          </a:xfrm>
          <a:prstGeom prst="rect">
            <a:avLst/>
          </a:prstGeom>
        </p:spPr>
      </p:pic>
    </p:spTree>
    <p:extLst>
      <p:ext uri="{BB962C8B-B14F-4D97-AF65-F5344CB8AC3E}">
        <p14:creationId xmlns:p14="http://schemas.microsoft.com/office/powerpoint/2010/main" val="371806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Title Placeholder 7">
            <a:extLst>
              <a:ext uri="{FF2B5EF4-FFF2-40B4-BE49-F238E27FC236}">
                <a16:creationId xmlns:a16="http://schemas.microsoft.com/office/drawing/2014/main" id="{305703B8-C998-4CD3-D6F2-8D76C205319C}"/>
              </a:ext>
            </a:extLst>
          </p:cNvPr>
          <p:cNvSpPr>
            <a:spLocks noGrp="1"/>
          </p:cNvSpPr>
          <p:nvPr>
            <p:ph type="title" idx="10" hasCustomPrompt="1"/>
          </p:nvPr>
        </p:nvSpPr>
        <p:spPr>
          <a:xfrm>
            <a:off x="869613" y="1057697"/>
            <a:ext cx="10804571" cy="349048"/>
          </a:xfrm>
          <a:prstGeom prst="rect">
            <a:avLst/>
          </a:prstGeom>
          <a:solidFill>
            <a:schemeClr val="tx2"/>
          </a:solidFill>
          <a:ln>
            <a:noFill/>
          </a:ln>
        </p:spPr>
        <p:txBody>
          <a:bodyPr vert="horz" lIns="91440" tIns="45720" rIns="91440" bIns="45720" rtlCol="0" anchor="ctr">
            <a:noAutofit/>
          </a:bodyPr>
          <a:lstStyle/>
          <a:p>
            <a:r>
              <a:rPr lang="en-GB" noProof="0"/>
              <a:t>Click to edit title</a:t>
            </a:r>
          </a:p>
        </p:txBody>
      </p:sp>
      <p:sp>
        <p:nvSpPr>
          <p:cNvPr id="12" name="Content Placeholder 11">
            <a:extLst>
              <a:ext uri="{FF2B5EF4-FFF2-40B4-BE49-F238E27FC236}">
                <a16:creationId xmlns:a16="http://schemas.microsoft.com/office/drawing/2014/main" id="{A9F76297-E87A-37BB-AB56-ADD31EF23348}"/>
              </a:ext>
            </a:extLst>
          </p:cNvPr>
          <p:cNvSpPr>
            <a:spLocks noGrp="1"/>
          </p:cNvSpPr>
          <p:nvPr>
            <p:ph sz="quarter" idx="11" hasCustomPrompt="1"/>
          </p:nvPr>
        </p:nvSpPr>
        <p:spPr>
          <a:xfrm>
            <a:off x="869613" y="1591148"/>
            <a:ext cx="10804571" cy="4535016"/>
          </a:xfrm>
        </p:spPr>
        <p:txBody>
          <a:bodyPr/>
          <a:lstStyle>
            <a:lvl1pPr marL="479988" indent="-479988">
              <a:spcBef>
                <a:spcPts val="0"/>
              </a:spcBef>
              <a:buClr>
                <a:srgbClr val="024DA1"/>
              </a:buClr>
              <a:buFont typeface="Arial" panose="020B0604020202020204" pitchFamily="34" charset="0"/>
              <a:buChar char="●"/>
              <a:defRPr>
                <a:solidFill>
                  <a:schemeClr val="tx2"/>
                </a:solidFill>
                <a:latin typeface="+mn-lt"/>
              </a:defRPr>
            </a:lvl1pPr>
            <a:lvl2pPr marL="959976" indent="-479988">
              <a:spcBef>
                <a:spcPts val="0"/>
              </a:spcBef>
              <a:buClr>
                <a:srgbClr val="024DA1"/>
              </a:buClr>
              <a:buFont typeface="Arial" panose="020B0604020202020204" pitchFamily="34" charset="0"/>
              <a:buChar char="○"/>
              <a:defRPr>
                <a:solidFill>
                  <a:schemeClr val="tx2"/>
                </a:solidFill>
                <a:latin typeface="+mn-lt"/>
              </a:defRPr>
            </a:lvl2pPr>
            <a:lvl3pPr marL="1439964" indent="-479988">
              <a:spcBef>
                <a:spcPts val="0"/>
              </a:spcBef>
              <a:buClr>
                <a:srgbClr val="024DA1"/>
              </a:buClr>
              <a:buFont typeface="Arial" panose="020B0604020202020204" pitchFamily="34" charset="0"/>
              <a:buChar char="—"/>
              <a:defRPr>
                <a:solidFill>
                  <a:schemeClr val="tx2"/>
                </a:solidFill>
                <a:latin typeface="+mn-lt"/>
              </a:defRPr>
            </a:lvl3pPr>
            <a:lvl4pPr marL="1919952" indent="-479988">
              <a:spcBef>
                <a:spcPts val="0"/>
              </a:spcBef>
              <a:buClr>
                <a:srgbClr val="024DA1"/>
              </a:buClr>
              <a:buFont typeface="Arial" panose="020B0604020202020204" pitchFamily="34" charset="0"/>
              <a:buChar char="●"/>
              <a:defRPr>
                <a:solidFill>
                  <a:schemeClr val="tx2"/>
                </a:solidFill>
                <a:latin typeface="+mn-lt"/>
              </a:defRPr>
            </a:lvl4pPr>
            <a:lvl5pPr marL="2399940" indent="-479988">
              <a:spcBef>
                <a:spcPts val="0"/>
              </a:spcBef>
              <a:buClr>
                <a:srgbClr val="024DA1"/>
              </a:buClr>
              <a:buFont typeface="Arial" panose="020B0604020202020204" pitchFamily="34" charset="0"/>
              <a:buChar char="○"/>
              <a:defRPr>
                <a:solidFill>
                  <a:schemeClr val="tx2"/>
                </a:solidFill>
                <a:latin typeface="+mn-lt"/>
              </a:defRPr>
            </a:lvl5pPr>
          </a:lstStyle>
          <a:p>
            <a:pPr lvl="0"/>
            <a:r>
              <a:rPr lang="en-GB" noProof="0" dirty="0"/>
              <a:t>Click to edit text. NB: When adding new slides, please ensure language settings are set to the language of the presentation (select text boxes, go to Review tab &gt; Language &gt; Set Proofing Language &gt; select required language).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ext Placeholder 15">
            <a:extLst>
              <a:ext uri="{FF2B5EF4-FFF2-40B4-BE49-F238E27FC236}">
                <a16:creationId xmlns:a16="http://schemas.microsoft.com/office/drawing/2014/main" id="{E5BC3B47-1BD8-DC7C-9E57-4A16D24E681C}"/>
              </a:ext>
            </a:extLst>
          </p:cNvPr>
          <p:cNvSpPr>
            <a:spLocks noGrp="1"/>
          </p:cNvSpPr>
          <p:nvPr>
            <p:ph type="body" sz="quarter" idx="13" hasCustomPrompt="1"/>
          </p:nvPr>
        </p:nvSpPr>
        <p:spPr>
          <a:xfrm>
            <a:off x="2510117" y="505825"/>
            <a:ext cx="9164068" cy="349048"/>
          </a:xfrm>
        </p:spPr>
        <p:txBody>
          <a:bodyPr anchor="b">
            <a:normAutofit/>
          </a:bodyPr>
          <a:lstStyle>
            <a:lvl1pPr marL="0" indent="0" algn="r">
              <a:buNone/>
              <a:defRPr sz="1333">
                <a:solidFill>
                  <a:schemeClr val="tx1"/>
                </a:solidFill>
                <a:latin typeface="+mj-lt"/>
              </a:defRPr>
            </a:lvl1pPr>
          </a:lstStyle>
          <a:p>
            <a:pPr lvl="0"/>
            <a:r>
              <a:rPr lang="en-GB" noProof="0"/>
              <a:t>Click to edit text</a:t>
            </a:r>
          </a:p>
        </p:txBody>
      </p:sp>
    </p:spTree>
    <p:extLst>
      <p:ext uri="{BB962C8B-B14F-4D97-AF65-F5344CB8AC3E}">
        <p14:creationId xmlns:p14="http://schemas.microsoft.com/office/powerpoint/2010/main" val="3572853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DB6E82-EF0F-4279-B8B8-A3F8645ECC2A}"/>
              </a:ext>
            </a:extLst>
          </p:cNvPr>
          <p:cNvSpPr>
            <a:spLocks noGrp="1"/>
          </p:cNvSpPr>
          <p:nvPr>
            <p:ph type="title"/>
          </p:nvPr>
        </p:nvSpPr>
        <p:spPr>
          <a:xfrm>
            <a:off x="531248" y="1638949"/>
            <a:ext cx="11055010" cy="351894"/>
          </a:xfrm>
          <a:prstGeom prst="rect">
            <a:avLst/>
          </a:prstGeom>
          <a:solidFill>
            <a:srgbClr val="154DA2"/>
          </a:solidFill>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79B6640-C49C-46C2-8086-D4178E5621A8}"/>
              </a:ext>
            </a:extLst>
          </p:cNvPr>
          <p:cNvSpPr>
            <a:spLocks noGrp="1"/>
          </p:cNvSpPr>
          <p:nvPr>
            <p:ph type="body" idx="1"/>
          </p:nvPr>
        </p:nvSpPr>
        <p:spPr>
          <a:xfrm>
            <a:off x="531247" y="2245490"/>
            <a:ext cx="11055009" cy="41398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300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xStyles>
    <p:title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54DA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4DA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54DA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BA96-49F2-415A-A594-AF295F790E15}"/>
              </a:ext>
            </a:extLst>
          </p:cNvPr>
          <p:cNvSpPr>
            <a:spLocks noGrp="1"/>
          </p:cNvSpPr>
          <p:nvPr>
            <p:ph type="ctrTitle" idx="4294967295"/>
          </p:nvPr>
        </p:nvSpPr>
        <p:spPr>
          <a:xfrm>
            <a:off x="579782" y="3684605"/>
            <a:ext cx="9144000" cy="1293232"/>
          </a:xfrm>
          <a:noFill/>
        </p:spPr>
        <p:txBody>
          <a:bodyPr>
            <a:normAutofit/>
          </a:bodyPr>
          <a:lstStyle/>
          <a:p>
            <a:pPr algn="l"/>
            <a:r>
              <a:rPr lang="en-US" sz="3600" b="1" dirty="0">
                <a:solidFill>
                  <a:schemeClr val="bg1"/>
                </a:solidFill>
                <a:latin typeface="Arial" panose="020B0604020202020204" pitchFamily="34" charset="0"/>
                <a:cs typeface="Arial" panose="020B0604020202020204" pitchFamily="34" charset="0"/>
              </a:rPr>
              <a:t>Is ‘high inherent distinctiveness’ an oxymoron?</a:t>
            </a:r>
          </a:p>
        </p:txBody>
      </p:sp>
      <p:sp>
        <p:nvSpPr>
          <p:cNvPr id="3" name="Subtitle 2">
            <a:extLst>
              <a:ext uri="{FF2B5EF4-FFF2-40B4-BE49-F238E27FC236}">
                <a16:creationId xmlns:a16="http://schemas.microsoft.com/office/drawing/2014/main" id="{02B9634B-A082-470D-8951-2140281A55B7}"/>
              </a:ext>
            </a:extLst>
          </p:cNvPr>
          <p:cNvSpPr>
            <a:spLocks noGrp="1"/>
          </p:cNvSpPr>
          <p:nvPr>
            <p:ph type="subTitle" idx="4294967295"/>
          </p:nvPr>
        </p:nvSpPr>
        <p:spPr>
          <a:xfrm>
            <a:off x="579782" y="5149424"/>
            <a:ext cx="9144000" cy="720584"/>
          </a:xfrm>
          <a:noFill/>
        </p:spPr>
        <p:txBody>
          <a:bodyPr>
            <a:normAutofit/>
          </a:bodyPr>
          <a:lstStyle/>
          <a:p>
            <a:pPr marL="0" indent="0" algn="l">
              <a:spcBef>
                <a:spcPts val="0"/>
              </a:spcBef>
              <a:buNone/>
            </a:pPr>
            <a:r>
              <a:rPr lang="en-US" sz="2000" dirty="0">
                <a:solidFill>
                  <a:schemeClr val="bg1"/>
                </a:solidFill>
                <a:latin typeface="Arial" panose="020B0604020202020204" pitchFamily="34" charset="0"/>
                <a:cs typeface="Arial" panose="020B0604020202020204" pitchFamily="34" charset="0"/>
              </a:rPr>
              <a:t>Cinzia Negro</a:t>
            </a:r>
          </a:p>
          <a:p>
            <a:pPr marL="0" indent="0" algn="l">
              <a:spcBef>
                <a:spcPts val="0"/>
              </a:spcBef>
              <a:buNone/>
            </a:pPr>
            <a:r>
              <a:rPr lang="en-US" sz="2000" dirty="0">
                <a:solidFill>
                  <a:schemeClr val="bg1"/>
                </a:solidFill>
                <a:latin typeface="Arial" panose="020B0604020202020204" pitchFamily="34" charset="0"/>
                <a:cs typeface="Arial" panose="020B0604020202020204" pitchFamily="34" charset="0"/>
              </a:rPr>
              <a:t>Chairperson of the Second Board of Appeal</a:t>
            </a:r>
          </a:p>
        </p:txBody>
      </p:sp>
      <p:cxnSp>
        <p:nvCxnSpPr>
          <p:cNvPr id="13" name="Straight Connector 12">
            <a:extLst>
              <a:ext uri="{FF2B5EF4-FFF2-40B4-BE49-F238E27FC236}">
                <a16:creationId xmlns:a16="http://schemas.microsoft.com/office/drawing/2014/main" id="{8E8D4860-15B3-C72A-CB35-1725DA4452A4}"/>
              </a:ext>
            </a:extLst>
          </p:cNvPr>
          <p:cNvCxnSpPr>
            <a:cxnSpLocks/>
          </p:cNvCxnSpPr>
          <p:nvPr/>
        </p:nvCxnSpPr>
        <p:spPr>
          <a:xfrm>
            <a:off x="675861" y="5027532"/>
            <a:ext cx="51683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n 10" descr="Un dibujo con letras&#10;&#10;El contenido generado por IA puede ser incorrecto.">
            <a:extLst>
              <a:ext uri="{FF2B5EF4-FFF2-40B4-BE49-F238E27FC236}">
                <a16:creationId xmlns:a16="http://schemas.microsoft.com/office/drawing/2014/main" id="{D5746C15-A2BD-139A-F4E3-AF0635AF2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61" y="829715"/>
            <a:ext cx="3172885" cy="1886695"/>
          </a:xfrm>
          <a:prstGeom prst="rect">
            <a:avLst/>
          </a:prstGeom>
        </p:spPr>
      </p:pic>
      <p:pic>
        <p:nvPicPr>
          <p:cNvPr id="18" name="Imagen 17" descr="Logotipo&#10;&#10;El contenido generado por IA puede ser incorrecto.">
            <a:extLst>
              <a:ext uri="{FF2B5EF4-FFF2-40B4-BE49-F238E27FC236}">
                <a16:creationId xmlns:a16="http://schemas.microsoft.com/office/drawing/2014/main" id="{8CCA9832-0544-550E-CD7D-8BACD4C0B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7387" y="428615"/>
            <a:ext cx="2369654" cy="642070"/>
          </a:xfrm>
          <a:prstGeom prst="rect">
            <a:avLst/>
          </a:prstGeom>
          <a:effectLst>
            <a:outerShdw blurRad="113204" dist="20679" dir="2700000" algn="tl" rotWithShape="0">
              <a:prstClr val="black">
                <a:alpha val="63311"/>
              </a:prstClr>
            </a:outerShdw>
          </a:effectLst>
        </p:spPr>
      </p:pic>
    </p:spTree>
    <p:extLst>
      <p:ext uri="{BB962C8B-B14F-4D97-AF65-F5344CB8AC3E}">
        <p14:creationId xmlns:p14="http://schemas.microsoft.com/office/powerpoint/2010/main" val="17239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3629B-44B3-30CA-8A0F-9CDE6C283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D4AD91-88A6-5BA8-A315-29F46ADB8A41}"/>
              </a:ext>
            </a:extLst>
          </p:cNvPr>
          <p:cNvSpPr>
            <a:spLocks noGrp="1"/>
          </p:cNvSpPr>
          <p:nvPr>
            <p:ph type="title" idx="10"/>
          </p:nvPr>
        </p:nvSpPr>
        <p:spPr>
          <a:solidFill>
            <a:schemeClr val="tx2"/>
          </a:solidFill>
        </p:spPr>
        <p:txBody>
          <a:bodyPr/>
          <a:lstStyle/>
          <a:p>
            <a:r>
              <a:rPr lang="en-GB" dirty="0"/>
              <a:t>The principle…</a:t>
            </a:r>
          </a:p>
        </p:txBody>
      </p:sp>
      <p:sp>
        <p:nvSpPr>
          <p:cNvPr id="8" name="Content Placeholder 7">
            <a:extLst>
              <a:ext uri="{FF2B5EF4-FFF2-40B4-BE49-F238E27FC236}">
                <a16:creationId xmlns:a16="http://schemas.microsoft.com/office/drawing/2014/main" id="{83C76CAD-CA22-3880-FE14-D8D43C0DC583}"/>
              </a:ext>
            </a:extLst>
          </p:cNvPr>
          <p:cNvSpPr>
            <a:spLocks noGrp="1"/>
          </p:cNvSpPr>
          <p:nvPr>
            <p:ph sz="quarter" idx="11"/>
          </p:nvPr>
        </p:nvSpPr>
        <p:spPr>
          <a:xfrm>
            <a:off x="869613" y="1609570"/>
            <a:ext cx="10804571" cy="4825097"/>
          </a:xfrm>
        </p:spPr>
        <p:txBody>
          <a:bodyPr>
            <a:normAutofit/>
          </a:bodyPr>
          <a:lstStyle/>
          <a:p>
            <a:pPr marL="0" indent="0">
              <a:buNone/>
            </a:pPr>
            <a:endParaRPr lang="pt-BR" dirty="0"/>
          </a:p>
          <a:p>
            <a:r>
              <a:rPr lang="pt-BR" dirty="0">
                <a:latin typeface="Arial" panose="020B0604020202020204" pitchFamily="34" charset="0"/>
              </a:rPr>
              <a:t>27/11/2008, C‑252/07, </a:t>
            </a:r>
            <a:r>
              <a:rPr lang="pt-BR" b="1" dirty="0">
                <a:latin typeface="Arial" panose="020B0604020202020204" pitchFamily="34" charset="0"/>
              </a:rPr>
              <a:t>Intel</a:t>
            </a:r>
          </a:p>
          <a:p>
            <a:pPr marL="0" indent="0">
              <a:buNone/>
            </a:pPr>
            <a:endParaRPr lang="en-IE" b="1" dirty="0">
              <a:latin typeface="Arial" panose="020B0604020202020204" pitchFamily="34" charset="0"/>
            </a:endParaRPr>
          </a:p>
          <a:p>
            <a:pPr marL="0" indent="0">
              <a:buNone/>
            </a:pPr>
            <a:r>
              <a:rPr lang="en-IE" sz="2000" b="1" dirty="0">
                <a:latin typeface="Arial" panose="020B0604020202020204" pitchFamily="34" charset="0"/>
              </a:rPr>
              <a:t>The stronger the distinctive character of the earlier mark, whether inherent </a:t>
            </a:r>
            <a:r>
              <a:rPr lang="en-IE" sz="2000" dirty="0">
                <a:latin typeface="Arial" panose="020B0604020202020204" pitchFamily="34" charset="0"/>
              </a:rPr>
              <a:t>or acquired through the use which has been made of it, the more likely it is that, confronted with a later identical or similar mark, the relevant public will call that earlier mark to mind (</a:t>
            </a:r>
            <a:r>
              <a:rPr lang="pt-BR" sz="2000" dirty="0">
                <a:latin typeface="Arial" panose="020B0604020202020204" pitchFamily="34" charset="0"/>
              </a:rPr>
              <a:t>§ 54)</a:t>
            </a:r>
            <a:endParaRPr lang="en-IE" sz="2000" dirty="0">
              <a:latin typeface="Arial" panose="020B0604020202020204" pitchFamily="34" charset="0"/>
            </a:endParaRPr>
          </a:p>
          <a:p>
            <a:pPr marL="0" indent="0">
              <a:buNone/>
            </a:pPr>
            <a:endParaRPr lang="en-US" sz="2000" dirty="0">
              <a:latin typeface="Arial" panose="020B0604020202020204" pitchFamily="34" charset="0"/>
            </a:endParaRPr>
          </a:p>
          <a:p>
            <a:pPr marL="0" indent="0">
              <a:buNone/>
            </a:pPr>
            <a:r>
              <a:rPr lang="en-IE" sz="2000" dirty="0">
                <a:latin typeface="Arial" panose="020B0604020202020204" pitchFamily="34" charset="0"/>
              </a:rPr>
              <a:t>In so far as a trade mark’s </a:t>
            </a:r>
            <a:r>
              <a:rPr lang="en-IE" sz="2000" b="1" dirty="0">
                <a:latin typeface="Arial" panose="020B0604020202020204" pitchFamily="34" charset="0"/>
              </a:rPr>
              <a:t>distinctive character is all the stronger if that mark is unique </a:t>
            </a:r>
            <a:r>
              <a:rPr lang="en-IE" sz="2000" dirty="0">
                <a:latin typeface="Arial" panose="020B0604020202020204" pitchFamily="34" charset="0"/>
              </a:rPr>
              <a:t>– that is to say, as regards a word mark such as INTEL, if the word of which it consists has </a:t>
            </a:r>
            <a:r>
              <a:rPr lang="en-IE" sz="2000" b="1" dirty="0">
                <a:latin typeface="Arial" panose="020B0604020202020204" pitchFamily="34" charset="0"/>
              </a:rPr>
              <a:t>not been used by anyone for any goods or services other than by the proprietor</a:t>
            </a:r>
            <a:r>
              <a:rPr lang="en-IE" sz="2000" dirty="0">
                <a:latin typeface="Arial" panose="020B0604020202020204" pitchFamily="34" charset="0"/>
              </a:rPr>
              <a:t> of the mark for the goods and services it markets – it must be ascertained whether the earlier mark is unique or essentially unique (</a:t>
            </a:r>
            <a:r>
              <a:rPr lang="pt-BR" sz="2000" dirty="0">
                <a:latin typeface="Arial" panose="020B0604020202020204" pitchFamily="34" charset="0"/>
              </a:rPr>
              <a:t>§ 56)</a:t>
            </a:r>
            <a:endParaRPr lang="en-IE" sz="2000" dirty="0">
              <a:latin typeface="Arial" panose="020B0604020202020204" pitchFamily="34" charset="0"/>
            </a:endParaRPr>
          </a:p>
          <a:p>
            <a:pPr marL="0" indent="0">
              <a:buNone/>
            </a:pPr>
            <a:endParaRPr lang="en-US" sz="2000" dirty="0">
              <a:latin typeface="Arial" panose="020B0604020202020204" pitchFamily="34" charset="0"/>
            </a:endParaRPr>
          </a:p>
          <a:p>
            <a:pPr marL="0" indent="0">
              <a:buNone/>
            </a:pPr>
            <a:r>
              <a:rPr lang="en-IE" sz="2000" b="1" dirty="0">
                <a:latin typeface="Arial" panose="020B0604020202020204" pitchFamily="34" charset="0"/>
              </a:rPr>
              <a:t>The more ‘unique’ the earlier mark appears, the greater the likelihood that the use of a later identical or similar mark will be detrimental</a:t>
            </a:r>
            <a:r>
              <a:rPr lang="en-IE" sz="2000" dirty="0">
                <a:latin typeface="Arial" panose="020B0604020202020204" pitchFamily="34" charset="0"/>
              </a:rPr>
              <a:t> to its distinctive character (</a:t>
            </a:r>
            <a:r>
              <a:rPr lang="pt-BR" sz="2000" dirty="0">
                <a:latin typeface="Arial" panose="020B0604020202020204" pitchFamily="34" charset="0"/>
              </a:rPr>
              <a:t>§ 74)</a:t>
            </a:r>
            <a:r>
              <a:rPr lang="en-IE" sz="2000" dirty="0">
                <a:latin typeface="Arial" panose="020B0604020202020204" pitchFamily="34" charset="0"/>
              </a:rPr>
              <a:t>.</a:t>
            </a:r>
          </a:p>
          <a:p>
            <a:pPr marL="0" indent="0">
              <a:buNone/>
            </a:pPr>
            <a:endParaRPr lang="en-US" dirty="0"/>
          </a:p>
        </p:txBody>
      </p:sp>
      <p:pic>
        <p:nvPicPr>
          <p:cNvPr id="7" name="Picture 6">
            <a:extLst>
              <a:ext uri="{FF2B5EF4-FFF2-40B4-BE49-F238E27FC236}">
                <a16:creationId xmlns:a16="http://schemas.microsoft.com/office/drawing/2014/main" id="{BA9FE09B-04E9-505A-F8CF-68FAE5391830}"/>
              </a:ext>
            </a:extLst>
          </p:cNvPr>
          <p:cNvPicPr>
            <a:picLocks noChangeAspect="1"/>
          </p:cNvPicPr>
          <p:nvPr/>
        </p:nvPicPr>
        <p:blipFill>
          <a:blip r:embed="rId3"/>
          <a:stretch>
            <a:fillRect/>
          </a:stretch>
        </p:blipFill>
        <p:spPr>
          <a:xfrm>
            <a:off x="0" y="-10988"/>
            <a:ext cx="12192000" cy="852677"/>
          </a:xfrm>
          <a:prstGeom prst="rect">
            <a:avLst/>
          </a:prstGeom>
        </p:spPr>
      </p:pic>
    </p:spTree>
    <p:extLst>
      <p:ext uri="{BB962C8B-B14F-4D97-AF65-F5344CB8AC3E}">
        <p14:creationId xmlns:p14="http://schemas.microsoft.com/office/powerpoint/2010/main" val="3134627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AA6BD-F88F-E0D1-00A8-2C26863C62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B8D5A-8454-7740-FF56-F4E4F59EF2DF}"/>
              </a:ext>
            </a:extLst>
          </p:cNvPr>
          <p:cNvSpPr>
            <a:spLocks noGrp="1"/>
          </p:cNvSpPr>
          <p:nvPr>
            <p:ph type="title" idx="10"/>
          </p:nvPr>
        </p:nvSpPr>
        <p:spPr>
          <a:solidFill>
            <a:schemeClr val="tx2"/>
          </a:solidFill>
        </p:spPr>
        <p:txBody>
          <a:bodyPr/>
          <a:lstStyle/>
          <a:p>
            <a:r>
              <a:rPr lang="en-GB" dirty="0"/>
              <a:t>… and its application</a:t>
            </a:r>
          </a:p>
        </p:txBody>
      </p:sp>
      <p:sp>
        <p:nvSpPr>
          <p:cNvPr id="8" name="Content Placeholder 7">
            <a:extLst>
              <a:ext uri="{FF2B5EF4-FFF2-40B4-BE49-F238E27FC236}">
                <a16:creationId xmlns:a16="http://schemas.microsoft.com/office/drawing/2014/main" id="{E5520BA6-95D0-FFC5-DD62-D308CBFD63C3}"/>
              </a:ext>
            </a:extLst>
          </p:cNvPr>
          <p:cNvSpPr>
            <a:spLocks noGrp="1"/>
          </p:cNvSpPr>
          <p:nvPr>
            <p:ph sz="quarter" idx="11"/>
          </p:nvPr>
        </p:nvSpPr>
        <p:spPr>
          <a:xfrm>
            <a:off x="869613" y="1591147"/>
            <a:ext cx="10804571" cy="4885853"/>
          </a:xfrm>
        </p:spPr>
        <p:txBody>
          <a:bodyPr>
            <a:normAutofit fontScale="92500" lnSpcReduction="10000"/>
          </a:bodyPr>
          <a:lstStyle/>
          <a:p>
            <a:pPr marL="0" indent="0">
              <a:buNone/>
            </a:pPr>
            <a:endParaRPr lang="en-GB" dirty="0"/>
          </a:p>
          <a:p>
            <a:r>
              <a:rPr lang="fr-FR" dirty="0">
                <a:latin typeface="Arial" panose="020B0604020202020204" pitchFamily="34" charset="0"/>
              </a:rPr>
              <a:t>21/12/2022, T‑4/22, </a:t>
            </a:r>
            <a:r>
              <a:rPr lang="fr-FR" b="1" dirty="0">
                <a:latin typeface="Arial" panose="020B0604020202020204" pitchFamily="34" charset="0"/>
              </a:rPr>
              <a:t>PUMA (fig.) / PUMA (fig.) </a:t>
            </a:r>
            <a:r>
              <a:rPr lang="fr-FR" dirty="0">
                <a:latin typeface="Arial" panose="020B0604020202020204" pitchFamily="34" charset="0"/>
              </a:rPr>
              <a:t>et al., § 66</a:t>
            </a:r>
            <a:endParaRPr lang="en-US" dirty="0">
              <a:latin typeface="Arial" panose="020B0604020202020204" pitchFamily="34" charset="0"/>
            </a:endParaRPr>
          </a:p>
          <a:p>
            <a:endParaRPr lang="fr-FR" dirty="0">
              <a:latin typeface="Arial" panose="020B0604020202020204" pitchFamily="34" charset="0"/>
            </a:endParaRPr>
          </a:p>
          <a:p>
            <a:pPr marL="0" indent="0">
              <a:buNone/>
            </a:pPr>
            <a:r>
              <a:rPr lang="en-US" sz="2200" dirty="0">
                <a:latin typeface="Arial" panose="020B0604020202020204" pitchFamily="34" charset="0"/>
              </a:rPr>
              <a:t>The applicant has not demonstrated that the affixing of the mark applied for, PUMA, in the specific commercial context of the goods covered by that mark, would bring the earlier mark to mind (…) the </a:t>
            </a:r>
            <a:r>
              <a:rPr lang="en-US" sz="2200" b="1" dirty="0">
                <a:latin typeface="Arial" panose="020B0604020202020204" pitchFamily="34" charset="0"/>
              </a:rPr>
              <a:t>standard of proof required in this case is higher, since the earlier mark is composed not of a fanciful name but of a common noun which primarily designates an animal</a:t>
            </a:r>
          </a:p>
          <a:p>
            <a:pPr marL="0" indent="0">
              <a:buNone/>
            </a:pPr>
            <a:endParaRPr lang="en-US" b="1" dirty="0">
              <a:latin typeface="Arial" panose="020B0604020202020204" pitchFamily="34" charset="0"/>
            </a:endParaRPr>
          </a:p>
          <a:p>
            <a:pPr marL="0" indent="0">
              <a:buNone/>
            </a:pPr>
            <a:endParaRPr lang="en-US" dirty="0">
              <a:latin typeface="Arial" panose="020B0604020202020204" pitchFamily="34" charset="0"/>
            </a:endParaRPr>
          </a:p>
          <a:p>
            <a:r>
              <a:rPr lang="fr-FR" dirty="0">
                <a:latin typeface="Arial" panose="020B0604020202020204" pitchFamily="34" charset="0"/>
              </a:rPr>
              <a:t>08/05/2018, T‑721/16, </a:t>
            </a:r>
            <a:r>
              <a:rPr lang="fr-FR" b="1" dirty="0" err="1">
                <a:latin typeface="Arial" panose="020B0604020202020204" pitchFamily="34" charset="0"/>
              </a:rPr>
              <a:t>BeyBeni</a:t>
            </a:r>
            <a:r>
              <a:rPr lang="fr-FR" b="1" dirty="0">
                <a:latin typeface="Arial" panose="020B0604020202020204" pitchFamily="34" charset="0"/>
              </a:rPr>
              <a:t> (fig.) / Ray-Ban (fig.) </a:t>
            </a:r>
            <a:r>
              <a:rPr lang="fr-FR" dirty="0">
                <a:latin typeface="Arial" panose="020B0604020202020204" pitchFamily="34" charset="0"/>
              </a:rPr>
              <a:t>et al., § 86</a:t>
            </a:r>
          </a:p>
          <a:p>
            <a:pPr marL="0" indent="0">
              <a:buNone/>
            </a:pPr>
            <a:endParaRPr lang="fr-FR" dirty="0">
              <a:latin typeface="Arial" panose="020B0604020202020204" pitchFamily="34" charset="0"/>
            </a:endParaRPr>
          </a:p>
          <a:p>
            <a:pPr marL="0" indent="0">
              <a:buNone/>
            </a:pPr>
            <a:r>
              <a:rPr lang="en-US" sz="2200" dirty="0">
                <a:latin typeface="Arial" panose="020B0604020202020204" pitchFamily="34" charset="0"/>
              </a:rPr>
              <a:t>A </a:t>
            </a:r>
            <a:r>
              <a:rPr lang="en-US" sz="2200" b="1" dirty="0">
                <a:latin typeface="Arial" panose="020B0604020202020204" pitchFamily="34" charset="0"/>
              </a:rPr>
              <a:t>‘unique mark’ exerts an evocative power over the public </a:t>
            </a:r>
            <a:r>
              <a:rPr lang="en-US" sz="2200" dirty="0">
                <a:latin typeface="Arial" panose="020B0604020202020204" pitchFamily="34" charset="0"/>
              </a:rPr>
              <a:t>and the more immediate and strong the evocation of the earlier mark by the later mark, the greater the risk that the current or future use of the later trade mark will take unfair advantage of the distinctive character or reputation of the earlier trade mark or that such use will be detrimental to that distinctive character or reputation</a:t>
            </a:r>
            <a:endParaRPr lang="en-GB" sz="2200" dirty="0">
              <a:latin typeface="Arial" panose="020B0604020202020204" pitchFamily="34" charset="0"/>
            </a:endParaRPr>
          </a:p>
        </p:txBody>
      </p:sp>
      <p:pic>
        <p:nvPicPr>
          <p:cNvPr id="10" name="Picture 9">
            <a:extLst>
              <a:ext uri="{FF2B5EF4-FFF2-40B4-BE49-F238E27FC236}">
                <a16:creationId xmlns:a16="http://schemas.microsoft.com/office/drawing/2014/main" id="{ED46E560-B239-22F8-96F9-9716CBCFA5F0}"/>
              </a:ext>
            </a:extLst>
          </p:cNvPr>
          <p:cNvPicPr>
            <a:picLocks noChangeAspect="1"/>
          </p:cNvPicPr>
          <p:nvPr/>
        </p:nvPicPr>
        <p:blipFill>
          <a:blip r:embed="rId3"/>
          <a:stretch>
            <a:fillRect/>
          </a:stretch>
        </p:blipFill>
        <p:spPr>
          <a:xfrm>
            <a:off x="0" y="-1"/>
            <a:ext cx="12192000" cy="852677"/>
          </a:xfrm>
          <a:prstGeom prst="rect">
            <a:avLst/>
          </a:prstGeom>
        </p:spPr>
      </p:pic>
      <p:pic>
        <p:nvPicPr>
          <p:cNvPr id="4" name="Picture 3">
            <a:extLst>
              <a:ext uri="{FF2B5EF4-FFF2-40B4-BE49-F238E27FC236}">
                <a16:creationId xmlns:a16="http://schemas.microsoft.com/office/drawing/2014/main" id="{E8880DC0-0058-73C4-519F-352F13CC0BE6}"/>
              </a:ext>
            </a:extLst>
          </p:cNvPr>
          <p:cNvPicPr>
            <a:picLocks noChangeAspect="1"/>
          </p:cNvPicPr>
          <p:nvPr/>
        </p:nvPicPr>
        <p:blipFill>
          <a:blip r:embed="rId4"/>
          <a:stretch>
            <a:fillRect/>
          </a:stretch>
        </p:blipFill>
        <p:spPr>
          <a:xfrm>
            <a:off x="9507890" y="3742660"/>
            <a:ext cx="1623112" cy="876480"/>
          </a:xfrm>
          <a:prstGeom prst="rect">
            <a:avLst/>
          </a:prstGeom>
        </p:spPr>
      </p:pic>
      <p:pic>
        <p:nvPicPr>
          <p:cNvPr id="6" name="Picture 5">
            <a:extLst>
              <a:ext uri="{FF2B5EF4-FFF2-40B4-BE49-F238E27FC236}">
                <a16:creationId xmlns:a16="http://schemas.microsoft.com/office/drawing/2014/main" id="{38F46562-F010-84E7-D6B0-B59DB3CD22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4241" y="1667138"/>
            <a:ext cx="1646759" cy="571723"/>
          </a:xfrm>
          <a:prstGeom prst="rect">
            <a:avLst/>
          </a:prstGeom>
        </p:spPr>
      </p:pic>
    </p:spTree>
    <p:extLst>
      <p:ext uri="{BB962C8B-B14F-4D97-AF65-F5344CB8AC3E}">
        <p14:creationId xmlns:p14="http://schemas.microsoft.com/office/powerpoint/2010/main" val="236535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D37A-E3E5-6B59-7ED6-60150A7BF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3BF63-3D66-CD8F-CDA0-CE802CA8533D}"/>
              </a:ext>
            </a:extLst>
          </p:cNvPr>
          <p:cNvSpPr>
            <a:spLocks noGrp="1"/>
          </p:cNvSpPr>
          <p:nvPr>
            <p:ph type="title" idx="10"/>
          </p:nvPr>
        </p:nvSpPr>
        <p:spPr>
          <a:solidFill>
            <a:schemeClr val="tx2"/>
          </a:solidFill>
        </p:spPr>
        <p:txBody>
          <a:bodyPr/>
          <a:lstStyle/>
          <a:p>
            <a:r>
              <a:rPr lang="en-GB" dirty="0"/>
              <a:t>Conclusion in Reputation scenario – 8(5) EUTMR</a:t>
            </a:r>
          </a:p>
        </p:txBody>
      </p:sp>
      <p:sp>
        <p:nvSpPr>
          <p:cNvPr id="8" name="Content Placeholder 7">
            <a:extLst>
              <a:ext uri="{FF2B5EF4-FFF2-40B4-BE49-F238E27FC236}">
                <a16:creationId xmlns:a16="http://schemas.microsoft.com/office/drawing/2014/main" id="{B964C899-B928-FB73-7EDE-417D5EB20410}"/>
              </a:ext>
            </a:extLst>
          </p:cNvPr>
          <p:cNvSpPr>
            <a:spLocks noGrp="1"/>
          </p:cNvSpPr>
          <p:nvPr>
            <p:ph sz="quarter" idx="11"/>
          </p:nvPr>
        </p:nvSpPr>
        <p:spPr>
          <a:xfrm>
            <a:off x="899246" y="4408581"/>
            <a:ext cx="10804569" cy="2119219"/>
          </a:xfrm>
        </p:spPr>
        <p:txBody>
          <a:bodyPr>
            <a:normAutofit fontScale="92500" lnSpcReduction="10000"/>
          </a:bodyPr>
          <a:lstStyle/>
          <a:p>
            <a:pPr marL="0" indent="0">
              <a:buNone/>
            </a:pPr>
            <a:r>
              <a:rPr lang="en-IE" sz="2200" b="1" dirty="0"/>
              <a:t>Different result ? </a:t>
            </a:r>
            <a:r>
              <a:rPr lang="en-IE" sz="2200" dirty="0"/>
              <a:t>→ </a:t>
            </a:r>
            <a:r>
              <a:rPr lang="en-US" sz="2200" dirty="0"/>
              <a:t>A </a:t>
            </a:r>
            <a:r>
              <a:rPr lang="en-US" sz="2200" i="1" dirty="0"/>
              <a:t>unique</a:t>
            </a:r>
            <a:r>
              <a:rPr lang="en-US" sz="2200" dirty="0"/>
              <a:t> mark is more readily and strongly evoked in the mind of consumers than a common (albeit arbitrary) word.</a:t>
            </a:r>
          </a:p>
          <a:p>
            <a:pPr marL="0" indent="0">
              <a:buNone/>
            </a:pPr>
            <a:endParaRPr lang="en-IE" sz="2200" b="1" dirty="0"/>
          </a:p>
          <a:p>
            <a:pPr marL="0" indent="0">
              <a:buNone/>
            </a:pPr>
            <a:r>
              <a:rPr lang="en-US" sz="2200" dirty="0"/>
              <a:t>All else being equal (almost identical marks, very high reputation and no conceptual connection with the goods) it is easier for a </a:t>
            </a:r>
            <a:r>
              <a:rPr lang="en-US" sz="2200" i="1" dirty="0"/>
              <a:t>unique</a:t>
            </a:r>
            <a:r>
              <a:rPr lang="en-US" sz="2200" dirty="0"/>
              <a:t> trade mark to come to the consumer’s mind when encountered on completely different products.</a:t>
            </a:r>
          </a:p>
          <a:p>
            <a:pPr marL="0" indent="0" algn="just">
              <a:buNone/>
            </a:pPr>
            <a:endParaRPr lang="en-IE" sz="2200" dirty="0"/>
          </a:p>
          <a:p>
            <a:pPr marL="0" indent="0" algn="just">
              <a:buNone/>
            </a:pPr>
            <a:r>
              <a:rPr lang="en-IE" sz="2200" dirty="0">
                <a:solidFill>
                  <a:srgbClr val="00B050"/>
                </a:solidFill>
              </a:rPr>
              <a:t>→ Is </a:t>
            </a:r>
            <a:r>
              <a:rPr lang="en-IE" sz="2200" i="1" dirty="0">
                <a:solidFill>
                  <a:srgbClr val="00B050"/>
                </a:solidFill>
              </a:rPr>
              <a:t>high inherent distinctiveness </a:t>
            </a:r>
            <a:r>
              <a:rPr lang="en-IE" sz="2200" dirty="0">
                <a:solidFill>
                  <a:srgbClr val="00B050"/>
                </a:solidFill>
              </a:rPr>
              <a:t>an oxymoron?  </a:t>
            </a:r>
            <a:r>
              <a:rPr lang="en-IE" sz="2200" b="1" dirty="0">
                <a:solidFill>
                  <a:srgbClr val="00B050"/>
                </a:solidFill>
              </a:rPr>
              <a:t>NO </a:t>
            </a:r>
            <a:r>
              <a:rPr lang="en-IE" sz="2200" dirty="0">
                <a:solidFill>
                  <a:srgbClr val="00B050"/>
                </a:solidFill>
              </a:rPr>
              <a:t>–</a:t>
            </a:r>
            <a:r>
              <a:rPr lang="en-IE" sz="2200" b="1" dirty="0">
                <a:solidFill>
                  <a:srgbClr val="00B050"/>
                </a:solidFill>
              </a:rPr>
              <a:t> provided it is framed as ‘uniqueness’</a:t>
            </a:r>
            <a:r>
              <a:rPr lang="en-IE" sz="2200" dirty="0">
                <a:solidFill>
                  <a:srgbClr val="00B050"/>
                </a:solidFill>
              </a:rPr>
              <a:t> </a:t>
            </a:r>
          </a:p>
          <a:p>
            <a:pPr marL="0" indent="0" algn="just">
              <a:buNone/>
            </a:pPr>
            <a:endParaRPr lang="fr-FR" dirty="0">
              <a:latin typeface="Arial" panose="020B0604020202020204" pitchFamily="34" charset="0"/>
            </a:endParaRPr>
          </a:p>
          <a:p>
            <a:pPr marL="0" indent="0">
              <a:buNone/>
            </a:pPr>
            <a:endParaRPr lang="en-GB" sz="1867" dirty="0"/>
          </a:p>
        </p:txBody>
      </p:sp>
      <p:pic>
        <p:nvPicPr>
          <p:cNvPr id="7" name="Picture 6">
            <a:extLst>
              <a:ext uri="{FF2B5EF4-FFF2-40B4-BE49-F238E27FC236}">
                <a16:creationId xmlns:a16="http://schemas.microsoft.com/office/drawing/2014/main" id="{96930F9D-D156-17C3-E99E-17093F252A10}"/>
              </a:ext>
            </a:extLst>
          </p:cNvPr>
          <p:cNvPicPr>
            <a:picLocks noChangeAspect="1"/>
          </p:cNvPicPr>
          <p:nvPr/>
        </p:nvPicPr>
        <p:blipFill>
          <a:blip r:embed="rId3"/>
          <a:stretch>
            <a:fillRect/>
          </a:stretch>
        </p:blipFill>
        <p:spPr>
          <a:xfrm>
            <a:off x="0" y="-1"/>
            <a:ext cx="12192000" cy="852677"/>
          </a:xfrm>
          <a:prstGeom prst="rect">
            <a:avLst/>
          </a:prstGeom>
        </p:spPr>
      </p:pic>
      <p:graphicFrame>
        <p:nvGraphicFramePr>
          <p:cNvPr id="4" name="Table 3">
            <a:extLst>
              <a:ext uri="{FF2B5EF4-FFF2-40B4-BE49-F238E27FC236}">
                <a16:creationId xmlns:a16="http://schemas.microsoft.com/office/drawing/2014/main" id="{B24A9E10-08AD-171B-F786-537A91C2DED3}"/>
              </a:ext>
            </a:extLst>
          </p:cNvPr>
          <p:cNvGraphicFramePr>
            <a:graphicFrameLocks noGrp="1"/>
          </p:cNvGraphicFramePr>
          <p:nvPr>
            <p:extLst>
              <p:ext uri="{D42A27DB-BD31-4B8C-83A1-F6EECF244321}">
                <p14:modId xmlns:p14="http://schemas.microsoft.com/office/powerpoint/2010/main" val="2989308717"/>
              </p:ext>
            </p:extLst>
          </p:nvPr>
        </p:nvGraphicFramePr>
        <p:xfrm>
          <a:off x="899245" y="1533971"/>
          <a:ext cx="10804570" cy="2747384"/>
        </p:xfrm>
        <a:graphic>
          <a:graphicData uri="http://schemas.openxmlformats.org/drawingml/2006/table">
            <a:tbl>
              <a:tblPr firstRow="1" bandRow="1">
                <a:tableStyleId>{F5AB1C69-6EDB-4FF4-983F-18BD219EF322}</a:tableStyleId>
              </a:tblPr>
              <a:tblGrid>
                <a:gridCol w="5402285">
                  <a:extLst>
                    <a:ext uri="{9D8B030D-6E8A-4147-A177-3AD203B41FA5}">
                      <a16:colId xmlns:a16="http://schemas.microsoft.com/office/drawing/2014/main" val="401649615"/>
                    </a:ext>
                  </a:extLst>
                </a:gridCol>
                <a:gridCol w="5402285">
                  <a:extLst>
                    <a:ext uri="{9D8B030D-6E8A-4147-A177-3AD203B41FA5}">
                      <a16:colId xmlns:a16="http://schemas.microsoft.com/office/drawing/2014/main" val="2408283655"/>
                    </a:ext>
                  </a:extLst>
                </a:gridCol>
              </a:tblGrid>
              <a:tr h="6388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Earlier mark: common (arbitrary) word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t>Real case</a:t>
                      </a:r>
                      <a:r>
                        <a:rPr lang="en-US" sz="2000" dirty="0"/>
                        <a:t> </a:t>
                      </a:r>
                      <a:endParaRPr lang="en-IE"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Earlier mark: invented (fanciful) word → </a:t>
                      </a:r>
                      <a:r>
                        <a:rPr lang="en-US" sz="2000" i="1" dirty="0"/>
                        <a:t>unique</a:t>
                      </a:r>
                      <a:endParaRPr lang="en-IE" sz="2000" i="1" dirty="0"/>
                    </a:p>
                    <a:p>
                      <a:pPr algn="ctr"/>
                      <a:r>
                        <a:rPr lang="en-IE" sz="2000" i="1" dirty="0"/>
                        <a:t>Made up case</a:t>
                      </a:r>
                    </a:p>
                  </a:txBody>
                  <a:tcPr/>
                </a:tc>
                <a:extLst>
                  <a:ext uri="{0D108BD9-81ED-4DB2-BD59-A6C34878D82A}">
                    <a16:rowId xmlns:a16="http://schemas.microsoft.com/office/drawing/2014/main" val="1977369399"/>
                  </a:ext>
                </a:extLst>
              </a:tr>
              <a:tr h="1333267">
                <a:tc>
                  <a:txBody>
                    <a:bodyPr/>
                    <a:lstStyle/>
                    <a:p>
                      <a:pPr algn="ctr"/>
                      <a:r>
                        <a:rPr lang="en-US" dirty="0"/>
                        <a:t>             </a:t>
                      </a:r>
                    </a:p>
                    <a:p>
                      <a:pPr algn="l"/>
                      <a:r>
                        <a:rPr lang="en-IE" dirty="0"/>
                        <a:t>                                         vs</a:t>
                      </a:r>
                    </a:p>
                    <a:p>
                      <a:pPr algn="r"/>
                      <a:endParaRPr lang="en-IE" dirty="0"/>
                    </a:p>
                    <a:p>
                      <a:pPr algn="l"/>
                      <a:r>
                        <a:rPr lang="en-IE" dirty="0"/>
                        <a:t>       </a:t>
                      </a:r>
                      <a:br>
                        <a:rPr lang="en-US" dirty="0"/>
                      </a:br>
                      <a:endParaRPr lang="en-IE" dirty="0"/>
                    </a:p>
                  </a:txBody>
                  <a:tcPr/>
                </a:tc>
                <a:tc>
                  <a:txBody>
                    <a:bodyPr/>
                    <a:lstStyle/>
                    <a:p>
                      <a:r>
                        <a:rPr lang="en-US" dirty="0"/>
                        <a:t> </a:t>
                      </a:r>
                    </a:p>
                    <a:p>
                      <a:r>
                        <a:rPr lang="en-US" dirty="0"/>
                        <a:t>                                           vs                     </a:t>
                      </a:r>
                      <a:r>
                        <a:rPr lang="en-US" sz="2400" b="1" i="1" dirty="0"/>
                        <a:t>Ray-Ban</a:t>
                      </a:r>
                      <a:endParaRPr lang="en-US" b="1" i="1" dirty="0"/>
                    </a:p>
                    <a:p>
                      <a:endParaRPr lang="en-US" dirty="0"/>
                    </a:p>
                    <a:p>
                      <a:pPr algn="r"/>
                      <a:endParaRPr lang="en-IE" sz="1600" dirty="0"/>
                    </a:p>
                  </a:txBody>
                  <a:tcPr/>
                </a:tc>
                <a:extLst>
                  <a:ext uri="{0D108BD9-81ED-4DB2-BD59-A6C34878D82A}">
                    <a16:rowId xmlns:a16="http://schemas.microsoft.com/office/drawing/2014/main" val="2757442973"/>
                  </a:ext>
                </a:extLst>
              </a:tr>
              <a:tr h="583304">
                <a:tc>
                  <a:txBody>
                    <a:bodyPr/>
                    <a:lstStyle/>
                    <a:p>
                      <a:pPr algn="l"/>
                      <a:r>
                        <a:rPr lang="en-US" b="1" dirty="0"/>
                        <a:t>No link </a:t>
                      </a:r>
                      <a:endParaRPr lang="en-IE"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Link?</a:t>
                      </a:r>
                      <a:endParaRPr lang="en-IE" dirty="0"/>
                    </a:p>
                  </a:txBody>
                  <a:tcPr/>
                </a:tc>
                <a:extLst>
                  <a:ext uri="{0D108BD9-81ED-4DB2-BD59-A6C34878D82A}">
                    <a16:rowId xmlns:a16="http://schemas.microsoft.com/office/drawing/2014/main" val="1150528073"/>
                  </a:ext>
                </a:extLst>
              </a:tr>
            </a:tbl>
          </a:graphicData>
        </a:graphic>
      </p:graphicFrame>
      <p:pic>
        <p:nvPicPr>
          <p:cNvPr id="3" name="Picture 2">
            <a:extLst>
              <a:ext uri="{FF2B5EF4-FFF2-40B4-BE49-F238E27FC236}">
                <a16:creationId xmlns:a16="http://schemas.microsoft.com/office/drawing/2014/main" id="{2E4921FC-F92B-DE70-FEEE-196897F5E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413" y="2379336"/>
            <a:ext cx="1477927" cy="513108"/>
          </a:xfrm>
          <a:prstGeom prst="rect">
            <a:avLst/>
          </a:prstGeom>
        </p:spPr>
      </p:pic>
      <p:pic>
        <p:nvPicPr>
          <p:cNvPr id="6" name="Picture 5">
            <a:extLst>
              <a:ext uri="{FF2B5EF4-FFF2-40B4-BE49-F238E27FC236}">
                <a16:creationId xmlns:a16="http://schemas.microsoft.com/office/drawing/2014/main" id="{A8D9ADC1-C964-92B4-6731-915EBCA24170}"/>
              </a:ext>
            </a:extLst>
          </p:cNvPr>
          <p:cNvPicPr>
            <a:picLocks noChangeAspect="1"/>
          </p:cNvPicPr>
          <p:nvPr/>
        </p:nvPicPr>
        <p:blipFill>
          <a:blip r:embed="rId5"/>
          <a:stretch>
            <a:fillRect/>
          </a:stretch>
        </p:blipFill>
        <p:spPr>
          <a:xfrm>
            <a:off x="3988159" y="2409564"/>
            <a:ext cx="1886047" cy="400071"/>
          </a:xfrm>
          <a:prstGeom prst="rect">
            <a:avLst/>
          </a:prstGeom>
        </p:spPr>
      </p:pic>
      <p:pic>
        <p:nvPicPr>
          <p:cNvPr id="5" name="Picture 4">
            <a:extLst>
              <a:ext uri="{FF2B5EF4-FFF2-40B4-BE49-F238E27FC236}">
                <a16:creationId xmlns:a16="http://schemas.microsoft.com/office/drawing/2014/main" id="{1DD20658-D4BE-4F76-CFE2-FF2F86F37DF5}"/>
              </a:ext>
            </a:extLst>
          </p:cNvPr>
          <p:cNvPicPr>
            <a:picLocks noChangeAspect="1"/>
          </p:cNvPicPr>
          <p:nvPr/>
        </p:nvPicPr>
        <p:blipFill>
          <a:blip r:embed="rId6"/>
          <a:stretch>
            <a:fillRect/>
          </a:stretch>
        </p:blipFill>
        <p:spPr>
          <a:xfrm>
            <a:off x="6454656" y="2313261"/>
            <a:ext cx="1283868" cy="693288"/>
          </a:xfrm>
          <a:prstGeom prst="rect">
            <a:avLst/>
          </a:prstGeom>
        </p:spPr>
      </p:pic>
      <p:sp>
        <p:nvSpPr>
          <p:cNvPr id="9" name="TextBox 8">
            <a:extLst>
              <a:ext uri="{FF2B5EF4-FFF2-40B4-BE49-F238E27FC236}">
                <a16:creationId xmlns:a16="http://schemas.microsoft.com/office/drawing/2014/main" id="{3EEB1CDF-CADE-3043-E35F-E88A7D8DFB76}"/>
              </a:ext>
            </a:extLst>
          </p:cNvPr>
          <p:cNvSpPr txBox="1"/>
          <p:nvPr/>
        </p:nvSpPr>
        <p:spPr>
          <a:xfrm>
            <a:off x="1089520" y="3307983"/>
            <a:ext cx="1758238" cy="307777"/>
          </a:xfrm>
          <a:prstGeom prst="rect">
            <a:avLst/>
          </a:prstGeom>
          <a:noFill/>
        </p:spPr>
        <p:txBody>
          <a:bodyPr wrap="none" rtlCol="0">
            <a:spAutoFit/>
          </a:bodyPr>
          <a:lstStyle/>
          <a:p>
            <a:r>
              <a:rPr lang="en-IE" sz="1400" b="1" i="1" dirty="0"/>
              <a:t>Very high reputation </a:t>
            </a:r>
          </a:p>
        </p:txBody>
      </p:sp>
      <p:sp>
        <p:nvSpPr>
          <p:cNvPr id="10" name="TextBox 9">
            <a:extLst>
              <a:ext uri="{FF2B5EF4-FFF2-40B4-BE49-F238E27FC236}">
                <a16:creationId xmlns:a16="http://schemas.microsoft.com/office/drawing/2014/main" id="{95C09194-D2A4-6863-9966-619F61CE13EC}"/>
              </a:ext>
            </a:extLst>
          </p:cNvPr>
          <p:cNvSpPr txBox="1"/>
          <p:nvPr/>
        </p:nvSpPr>
        <p:spPr>
          <a:xfrm>
            <a:off x="6320681" y="3313279"/>
            <a:ext cx="1758238" cy="307777"/>
          </a:xfrm>
          <a:prstGeom prst="rect">
            <a:avLst/>
          </a:prstGeom>
          <a:noFill/>
        </p:spPr>
        <p:txBody>
          <a:bodyPr wrap="none" rtlCol="0">
            <a:spAutoFit/>
          </a:bodyPr>
          <a:lstStyle/>
          <a:p>
            <a:r>
              <a:rPr lang="en-IE" sz="1400" b="1" i="1" dirty="0"/>
              <a:t>Very high reputation </a:t>
            </a:r>
          </a:p>
        </p:txBody>
      </p:sp>
      <p:sp>
        <p:nvSpPr>
          <p:cNvPr id="11" name="TextBox 10">
            <a:extLst>
              <a:ext uri="{FF2B5EF4-FFF2-40B4-BE49-F238E27FC236}">
                <a16:creationId xmlns:a16="http://schemas.microsoft.com/office/drawing/2014/main" id="{6F20430D-99FC-8BEF-29E0-72E48F7F362F}"/>
              </a:ext>
            </a:extLst>
          </p:cNvPr>
          <p:cNvSpPr txBox="1"/>
          <p:nvPr/>
        </p:nvSpPr>
        <p:spPr>
          <a:xfrm>
            <a:off x="1455701" y="2950166"/>
            <a:ext cx="772969" cy="307777"/>
          </a:xfrm>
          <a:prstGeom prst="rect">
            <a:avLst/>
          </a:prstGeom>
          <a:noFill/>
        </p:spPr>
        <p:txBody>
          <a:bodyPr wrap="none" rtlCol="0">
            <a:spAutoFit/>
          </a:bodyPr>
          <a:lstStyle/>
          <a:p>
            <a:r>
              <a:rPr lang="en-US" sz="1400" dirty="0"/>
              <a:t>Class 25</a:t>
            </a:r>
            <a:endParaRPr lang="en-IE" sz="1400" dirty="0"/>
          </a:p>
        </p:txBody>
      </p:sp>
      <p:sp>
        <p:nvSpPr>
          <p:cNvPr id="12" name="TextBox 11">
            <a:extLst>
              <a:ext uri="{FF2B5EF4-FFF2-40B4-BE49-F238E27FC236}">
                <a16:creationId xmlns:a16="http://schemas.microsoft.com/office/drawing/2014/main" id="{2A486FB5-9AB4-BCAC-F64B-B224C95AB839}"/>
              </a:ext>
            </a:extLst>
          </p:cNvPr>
          <p:cNvSpPr txBox="1"/>
          <p:nvPr/>
        </p:nvSpPr>
        <p:spPr>
          <a:xfrm>
            <a:off x="3988159" y="2873248"/>
            <a:ext cx="2075588" cy="523220"/>
          </a:xfrm>
          <a:prstGeom prst="rect">
            <a:avLst/>
          </a:prstGeom>
          <a:noFill/>
        </p:spPr>
        <p:txBody>
          <a:bodyPr wrap="square" rtlCol="0">
            <a:spAutoFit/>
          </a:bodyPr>
          <a:lstStyle/>
          <a:p>
            <a:r>
              <a:rPr lang="en-US" sz="1400" dirty="0"/>
              <a:t>Class 7 - Lathes; electric</a:t>
            </a:r>
          </a:p>
          <a:p>
            <a:r>
              <a:rPr lang="en-US" sz="1400" dirty="0"/>
              <a:t>discharge machine; …</a:t>
            </a:r>
            <a:endParaRPr lang="en-IE" sz="1400" dirty="0"/>
          </a:p>
        </p:txBody>
      </p:sp>
      <p:sp>
        <p:nvSpPr>
          <p:cNvPr id="14" name="TextBox 13">
            <a:extLst>
              <a:ext uri="{FF2B5EF4-FFF2-40B4-BE49-F238E27FC236}">
                <a16:creationId xmlns:a16="http://schemas.microsoft.com/office/drawing/2014/main" id="{17A99F4D-B10E-8CD4-FC58-C3BCD1E27FEF}"/>
              </a:ext>
            </a:extLst>
          </p:cNvPr>
          <p:cNvSpPr txBox="1"/>
          <p:nvPr/>
        </p:nvSpPr>
        <p:spPr>
          <a:xfrm>
            <a:off x="6733078" y="3047553"/>
            <a:ext cx="681597" cy="307777"/>
          </a:xfrm>
          <a:prstGeom prst="rect">
            <a:avLst/>
          </a:prstGeom>
          <a:noFill/>
        </p:spPr>
        <p:txBody>
          <a:bodyPr wrap="none" rtlCol="0">
            <a:spAutoFit/>
          </a:bodyPr>
          <a:lstStyle/>
          <a:p>
            <a:r>
              <a:rPr lang="en-US" sz="1400" dirty="0"/>
              <a:t>Class 9</a:t>
            </a:r>
            <a:endParaRPr lang="en-IE" sz="1400" dirty="0"/>
          </a:p>
        </p:txBody>
      </p:sp>
      <p:sp>
        <p:nvSpPr>
          <p:cNvPr id="15" name="TextBox 14">
            <a:extLst>
              <a:ext uri="{FF2B5EF4-FFF2-40B4-BE49-F238E27FC236}">
                <a16:creationId xmlns:a16="http://schemas.microsoft.com/office/drawing/2014/main" id="{33C0D874-EF71-8383-3833-B11B38D40A06}"/>
              </a:ext>
            </a:extLst>
          </p:cNvPr>
          <p:cNvSpPr txBox="1"/>
          <p:nvPr/>
        </p:nvSpPr>
        <p:spPr>
          <a:xfrm>
            <a:off x="9434195" y="2905780"/>
            <a:ext cx="2105221" cy="523220"/>
          </a:xfrm>
          <a:prstGeom prst="rect">
            <a:avLst/>
          </a:prstGeom>
          <a:noFill/>
        </p:spPr>
        <p:txBody>
          <a:bodyPr wrap="square" rtlCol="0">
            <a:spAutoFit/>
          </a:bodyPr>
          <a:lstStyle/>
          <a:p>
            <a:r>
              <a:rPr lang="en-IE" sz="1400" dirty="0"/>
              <a:t>Class 7 - </a:t>
            </a:r>
            <a:r>
              <a:rPr lang="en-US" sz="1400" dirty="0">
                <a:solidFill>
                  <a:schemeClr val="dk1"/>
                </a:solidFill>
              </a:rPr>
              <a:t>Lathes; electric discharge machine; …</a:t>
            </a:r>
            <a:endParaRPr lang="en-IE" sz="1400" dirty="0"/>
          </a:p>
        </p:txBody>
      </p:sp>
    </p:spTree>
    <p:extLst>
      <p:ext uri="{BB962C8B-B14F-4D97-AF65-F5344CB8AC3E}">
        <p14:creationId xmlns:p14="http://schemas.microsoft.com/office/powerpoint/2010/main" val="182492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C3A141-5606-B507-3F31-38230CE2E3D3}"/>
              </a:ext>
            </a:extLst>
          </p:cNvPr>
          <p:cNvSpPr txBox="1"/>
          <p:nvPr/>
        </p:nvSpPr>
        <p:spPr>
          <a:xfrm>
            <a:off x="3438142" y="2930368"/>
            <a:ext cx="5315714"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THANK YOU</a:t>
            </a:r>
          </a:p>
        </p:txBody>
      </p:sp>
      <p:pic>
        <p:nvPicPr>
          <p:cNvPr id="11" name="Imagen 10" descr="Logotipo&#10;&#10;El contenido generado por IA puede ser incorrecto.">
            <a:extLst>
              <a:ext uri="{FF2B5EF4-FFF2-40B4-BE49-F238E27FC236}">
                <a16:creationId xmlns:a16="http://schemas.microsoft.com/office/drawing/2014/main" id="{CB1AF7C1-7004-8324-04E2-9C2D5A310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173" y="5615212"/>
            <a:ext cx="2369654" cy="642070"/>
          </a:xfrm>
          <a:prstGeom prst="rect">
            <a:avLst/>
          </a:prstGeom>
          <a:effectLst>
            <a:outerShdw blurRad="113204" dist="20679" dir="2700000" algn="tl" rotWithShape="0">
              <a:prstClr val="black">
                <a:alpha val="63311"/>
              </a:prstClr>
            </a:outerShdw>
          </a:effectLst>
        </p:spPr>
      </p:pic>
      <p:pic>
        <p:nvPicPr>
          <p:cNvPr id="12" name="Imagen 11" descr="Un dibujo con letras&#10;&#10;El contenido generado por IA puede ser incorrecto.">
            <a:extLst>
              <a:ext uri="{FF2B5EF4-FFF2-40B4-BE49-F238E27FC236}">
                <a16:creationId xmlns:a16="http://schemas.microsoft.com/office/drawing/2014/main" id="{51300C04-F345-7301-3D5C-4983048443DD}"/>
              </a:ext>
            </a:extLst>
          </p:cNvPr>
          <p:cNvPicPr>
            <a:picLocks noChangeAspect="1"/>
          </p:cNvPicPr>
          <p:nvPr/>
        </p:nvPicPr>
        <p:blipFill>
          <a:blip r:embed="rId4">
            <a:extLst>
              <a:ext uri="{28A0092B-C50C-407E-A947-70E740481C1C}">
                <a14:useLocalDpi xmlns:a14="http://schemas.microsoft.com/office/drawing/2010/main" val="0"/>
              </a:ext>
            </a:extLst>
          </a:blip>
          <a:srcRect b="15941"/>
          <a:stretch>
            <a:fillRect/>
          </a:stretch>
        </p:blipFill>
        <p:spPr>
          <a:xfrm>
            <a:off x="4977060" y="725208"/>
            <a:ext cx="2237879" cy="1118582"/>
          </a:xfrm>
          <a:prstGeom prst="rect">
            <a:avLst/>
          </a:prstGeom>
        </p:spPr>
      </p:pic>
    </p:spTree>
    <p:extLst>
      <p:ext uri="{BB962C8B-B14F-4D97-AF65-F5344CB8AC3E}">
        <p14:creationId xmlns:p14="http://schemas.microsoft.com/office/powerpoint/2010/main" val="400774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00F4A-8081-FE4F-CFEF-B854CA28619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DCAAE5-FC1F-FF9B-1CBE-D4341E89F008}"/>
              </a:ext>
            </a:extLst>
          </p:cNvPr>
          <p:cNvSpPr>
            <a:spLocks noGrp="1"/>
          </p:cNvSpPr>
          <p:nvPr>
            <p:ph idx="4294967295"/>
          </p:nvPr>
        </p:nvSpPr>
        <p:spPr>
          <a:xfrm>
            <a:off x="531247" y="2428568"/>
            <a:ext cx="11055009" cy="3525995"/>
          </a:xfrm>
        </p:spPr>
        <p:txBody>
          <a:bodyPr>
            <a:normAutofit/>
          </a:bodyPr>
          <a:lstStyle/>
          <a:p>
            <a:pPr marL="0" indent="0" algn="ctr">
              <a:buNone/>
            </a:pPr>
            <a:r>
              <a:rPr lang="en-US" sz="3600" b="1" dirty="0">
                <a:solidFill>
                  <a:srgbClr val="384D7A"/>
                </a:solidFill>
              </a:rPr>
              <a:t>Likelihood of Confusion </a:t>
            </a:r>
          </a:p>
          <a:p>
            <a:pPr marL="0" indent="0" algn="ctr">
              <a:buNone/>
            </a:pPr>
            <a:r>
              <a:rPr lang="en-US" sz="3600" b="1" dirty="0">
                <a:solidFill>
                  <a:srgbClr val="384D7A"/>
                </a:solidFill>
              </a:rPr>
              <a:t>scenario</a:t>
            </a:r>
          </a:p>
          <a:p>
            <a:pPr marL="0" indent="0" algn="ctr">
              <a:buNone/>
            </a:pPr>
            <a:endParaRPr lang="en-US" sz="4000" dirty="0">
              <a:solidFill>
                <a:srgbClr val="384D7A"/>
              </a:solidFill>
            </a:endParaRPr>
          </a:p>
          <a:p>
            <a:pPr marL="0" indent="0" algn="ctr">
              <a:buNone/>
            </a:pPr>
            <a:r>
              <a:rPr lang="en-US" sz="3600" dirty="0">
                <a:solidFill>
                  <a:srgbClr val="384D7A"/>
                </a:solidFill>
              </a:rPr>
              <a:t>8(1)(b) EUTMR </a:t>
            </a:r>
            <a:endParaRPr lang="en-US" sz="1600" dirty="0">
              <a:solidFill>
                <a:srgbClr val="384D7A"/>
              </a:solidFill>
            </a:endParaRPr>
          </a:p>
        </p:txBody>
      </p:sp>
      <p:sp>
        <p:nvSpPr>
          <p:cNvPr id="3" name="Title 2">
            <a:extLst>
              <a:ext uri="{FF2B5EF4-FFF2-40B4-BE49-F238E27FC236}">
                <a16:creationId xmlns:a16="http://schemas.microsoft.com/office/drawing/2014/main" id="{DAC8FBC6-88BA-23B4-B28B-EE85B95279C0}"/>
              </a:ext>
            </a:extLst>
          </p:cNvPr>
          <p:cNvSpPr>
            <a:spLocks noGrp="1"/>
          </p:cNvSpPr>
          <p:nvPr>
            <p:ph type="title" idx="4294967295"/>
          </p:nvPr>
        </p:nvSpPr>
        <p:spPr>
          <a:xfrm>
            <a:off x="531246" y="1369126"/>
            <a:ext cx="11055010" cy="351894"/>
          </a:xfrm>
          <a:solidFill>
            <a:srgbClr val="344561"/>
          </a:solidFill>
        </p:spPr>
        <p:txBody>
          <a:bodyPr/>
          <a:lstStyle/>
          <a:p>
            <a:r>
              <a:rPr lang="en-US" dirty="0"/>
              <a:t>Is ‘high inherent distinctiveness’ an oxymoron?</a:t>
            </a:r>
          </a:p>
        </p:txBody>
      </p:sp>
    </p:spTree>
    <p:extLst>
      <p:ext uri="{BB962C8B-B14F-4D97-AF65-F5344CB8AC3E}">
        <p14:creationId xmlns:p14="http://schemas.microsoft.com/office/powerpoint/2010/main" val="137463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136A7-FF8D-17F2-E6DC-F491C61E3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E143B-7E6B-66AA-FDEC-F3E4010490EB}"/>
              </a:ext>
            </a:extLst>
          </p:cNvPr>
          <p:cNvSpPr>
            <a:spLocks noGrp="1"/>
          </p:cNvSpPr>
          <p:nvPr>
            <p:ph type="title" idx="10"/>
          </p:nvPr>
        </p:nvSpPr>
        <p:spPr>
          <a:solidFill>
            <a:schemeClr val="tx2"/>
          </a:solidFill>
        </p:spPr>
        <p:txBody>
          <a:bodyPr/>
          <a:lstStyle/>
          <a:p>
            <a:r>
              <a:rPr lang="en-GB" dirty="0"/>
              <a:t>The principle…</a:t>
            </a:r>
          </a:p>
        </p:txBody>
      </p:sp>
      <p:sp>
        <p:nvSpPr>
          <p:cNvPr id="8" name="Content Placeholder 7">
            <a:extLst>
              <a:ext uri="{FF2B5EF4-FFF2-40B4-BE49-F238E27FC236}">
                <a16:creationId xmlns:a16="http://schemas.microsoft.com/office/drawing/2014/main" id="{FE2E95C1-AA2E-D201-B51D-AD65CD2747C9}"/>
              </a:ext>
            </a:extLst>
          </p:cNvPr>
          <p:cNvSpPr>
            <a:spLocks noGrp="1"/>
          </p:cNvSpPr>
          <p:nvPr>
            <p:ph sz="quarter" idx="11"/>
          </p:nvPr>
        </p:nvSpPr>
        <p:spPr>
          <a:xfrm>
            <a:off x="869612" y="1811319"/>
            <a:ext cx="10804571" cy="5046681"/>
          </a:xfrm>
        </p:spPr>
        <p:txBody>
          <a:bodyPr>
            <a:normAutofit fontScale="25000" lnSpcReduction="20000"/>
          </a:bodyPr>
          <a:lstStyle/>
          <a:p>
            <a:pPr marL="0" indent="0">
              <a:buNone/>
            </a:pPr>
            <a:endParaRPr lang="pt-BR" dirty="0">
              <a:latin typeface="Arial" panose="020B0604020202020204" pitchFamily="34" charset="0"/>
            </a:endParaRPr>
          </a:p>
          <a:p>
            <a:r>
              <a:rPr lang="pt-BR" sz="8000" dirty="0">
                <a:latin typeface="Arial" panose="020B0604020202020204" pitchFamily="34" charset="0"/>
              </a:rPr>
              <a:t>11/11/1997, </a:t>
            </a:r>
            <a:r>
              <a:rPr lang="pt-BR" sz="8000" b="1" dirty="0">
                <a:latin typeface="Arial" panose="020B0604020202020204" pitchFamily="34" charset="0"/>
              </a:rPr>
              <a:t>C‑251/95, Sabèl</a:t>
            </a:r>
            <a:r>
              <a:rPr lang="pt-BR" sz="8000" dirty="0">
                <a:latin typeface="Arial" panose="020B0604020202020204" pitchFamily="34" charset="0"/>
              </a:rPr>
              <a:t>, § 24</a:t>
            </a:r>
            <a:endParaRPr lang="en-US" sz="8000" dirty="0">
              <a:latin typeface="Arial" panose="020B0604020202020204" pitchFamily="34" charset="0"/>
            </a:endParaRPr>
          </a:p>
          <a:p>
            <a:pPr marL="0" indent="0">
              <a:buNone/>
            </a:pPr>
            <a:endParaRPr lang="en-US" sz="8000" dirty="0">
              <a:latin typeface="Arial" panose="020B0604020202020204" pitchFamily="34" charset="0"/>
            </a:endParaRPr>
          </a:p>
          <a:p>
            <a:pPr marL="0" indent="0">
              <a:buNone/>
            </a:pPr>
            <a:r>
              <a:rPr lang="en-US" sz="7200" dirty="0">
                <a:latin typeface="Arial" panose="020B0604020202020204" pitchFamily="34" charset="0"/>
              </a:rPr>
              <a:t>In that perspective, the more distinctive the earlier mark, the greater will be the likelihood of confusion. It is therefore not impossible that the conceptual similarity resulting from the fact that two marks use images with analogous semantic content may give rise to a likelihood of confusion where the earlier mark has a </a:t>
            </a:r>
            <a:r>
              <a:rPr lang="en-US" sz="7200" b="1" dirty="0">
                <a:latin typeface="Arial" panose="020B0604020202020204" pitchFamily="34" charset="0"/>
              </a:rPr>
              <a:t>particularly distinctive character</a:t>
            </a:r>
            <a:r>
              <a:rPr lang="en-US" sz="7200" dirty="0">
                <a:latin typeface="Arial" panose="020B0604020202020204" pitchFamily="34" charset="0"/>
              </a:rPr>
              <a:t>, either </a:t>
            </a:r>
            <a:r>
              <a:rPr lang="en-US" sz="7200" b="1" dirty="0">
                <a:latin typeface="Arial" panose="020B0604020202020204" pitchFamily="34" charset="0"/>
              </a:rPr>
              <a:t>per se </a:t>
            </a:r>
            <a:r>
              <a:rPr lang="en-US" sz="7200" dirty="0">
                <a:latin typeface="Arial" panose="020B0604020202020204" pitchFamily="34" charset="0"/>
              </a:rPr>
              <a:t>or because of the reputation it enjoys with the public.</a:t>
            </a:r>
          </a:p>
          <a:p>
            <a:pPr marL="0" indent="0">
              <a:buNone/>
            </a:pPr>
            <a:endParaRPr lang="en-US" sz="11200" dirty="0">
              <a:latin typeface="Arial" panose="020B0604020202020204" pitchFamily="34" charset="0"/>
            </a:endParaRPr>
          </a:p>
          <a:p>
            <a:r>
              <a:rPr lang="en-IE" sz="8000" dirty="0">
                <a:latin typeface="Arial" panose="020B0604020202020204" pitchFamily="34" charset="0"/>
              </a:rPr>
              <a:t>29/09/1998, </a:t>
            </a:r>
            <a:r>
              <a:rPr lang="en-IE" sz="8000" b="1" dirty="0">
                <a:latin typeface="Arial" panose="020B0604020202020204" pitchFamily="34" charset="0"/>
              </a:rPr>
              <a:t>C‑39/97, Canon</a:t>
            </a:r>
            <a:r>
              <a:rPr lang="en-IE" sz="8000" dirty="0">
                <a:latin typeface="Arial" panose="020B0604020202020204" pitchFamily="34" charset="0"/>
              </a:rPr>
              <a:t>, § 18</a:t>
            </a:r>
          </a:p>
          <a:p>
            <a:pPr marL="0" indent="0">
              <a:buNone/>
            </a:pPr>
            <a:endParaRPr lang="en-IE" sz="8000" dirty="0">
              <a:latin typeface="Arial" panose="020B0604020202020204" pitchFamily="34" charset="0"/>
            </a:endParaRPr>
          </a:p>
          <a:p>
            <a:pPr marL="0" indent="0">
              <a:buNone/>
            </a:pPr>
            <a:r>
              <a:rPr lang="en-IE" sz="7200" dirty="0">
                <a:latin typeface="Arial" panose="020B0604020202020204" pitchFamily="34" charset="0"/>
              </a:rPr>
              <a:t>Since the more distinctive the earlier mark, the greater will be the likelihood of confusion, marks with a </a:t>
            </a:r>
            <a:r>
              <a:rPr lang="en-IE" sz="7200" b="1" dirty="0">
                <a:latin typeface="Arial" panose="020B0604020202020204" pitchFamily="34" charset="0"/>
              </a:rPr>
              <a:t>highly distinctive character</a:t>
            </a:r>
            <a:r>
              <a:rPr lang="en-IE" sz="7200" dirty="0">
                <a:latin typeface="Arial" panose="020B0604020202020204" pitchFamily="34" charset="0"/>
              </a:rPr>
              <a:t>, either </a:t>
            </a:r>
            <a:r>
              <a:rPr lang="en-IE" sz="7200" b="1" dirty="0">
                <a:latin typeface="Arial" panose="020B0604020202020204" pitchFamily="34" charset="0"/>
              </a:rPr>
              <a:t>per se </a:t>
            </a:r>
            <a:r>
              <a:rPr lang="en-IE" sz="7200" dirty="0">
                <a:latin typeface="Arial" panose="020B0604020202020204" pitchFamily="34" charset="0"/>
              </a:rPr>
              <a:t>or because of the reputation they possess on the market, enjoy broader protection than marks with a less distinctive character.</a:t>
            </a:r>
          </a:p>
          <a:p>
            <a:endParaRPr lang="en-IE" sz="11200" dirty="0">
              <a:latin typeface="Arial" panose="020B0604020202020204" pitchFamily="34" charset="0"/>
            </a:endParaRPr>
          </a:p>
          <a:p>
            <a:r>
              <a:rPr lang="en-IE" sz="8000" dirty="0">
                <a:latin typeface="Arial" panose="020B0604020202020204" pitchFamily="34" charset="0"/>
              </a:rPr>
              <a:t>22/06/1999, </a:t>
            </a:r>
            <a:r>
              <a:rPr lang="en-IE" sz="8000" b="1" dirty="0">
                <a:latin typeface="Arial" panose="020B0604020202020204" pitchFamily="34" charset="0"/>
              </a:rPr>
              <a:t>C‑342/97, Lloyd </a:t>
            </a:r>
            <a:r>
              <a:rPr lang="en-IE" sz="8000" b="1" dirty="0" err="1">
                <a:latin typeface="Arial" panose="020B0604020202020204" pitchFamily="34" charset="0"/>
              </a:rPr>
              <a:t>Schuhfabrik</a:t>
            </a:r>
            <a:r>
              <a:rPr lang="en-IE" sz="8000" dirty="0">
                <a:latin typeface="Arial" panose="020B0604020202020204" pitchFamily="34" charset="0"/>
              </a:rPr>
              <a:t>, § 20</a:t>
            </a:r>
          </a:p>
          <a:p>
            <a:pPr marL="0" indent="0">
              <a:buNone/>
            </a:pPr>
            <a:endParaRPr lang="en-US" sz="8000" dirty="0">
              <a:latin typeface="Arial" panose="020B0604020202020204" pitchFamily="34" charset="0"/>
            </a:endParaRPr>
          </a:p>
          <a:p>
            <a:pPr marL="0" indent="0">
              <a:buNone/>
            </a:pPr>
            <a:r>
              <a:rPr lang="en-US" sz="7200" dirty="0">
                <a:latin typeface="Arial" panose="020B0604020202020204" pitchFamily="34" charset="0"/>
              </a:rPr>
              <a:t>Furthermore, the more distinctive the earlier mark, the greater will be the likelihood of confusion (SABEL, paragraph 24), and therefore marks with a </a:t>
            </a:r>
            <a:r>
              <a:rPr lang="en-US" sz="7200" b="1" dirty="0">
                <a:latin typeface="Arial" panose="020B0604020202020204" pitchFamily="34" charset="0"/>
              </a:rPr>
              <a:t>highly distinctive character</a:t>
            </a:r>
            <a:r>
              <a:rPr lang="en-US" sz="7200" dirty="0">
                <a:latin typeface="Arial" panose="020B0604020202020204" pitchFamily="34" charset="0"/>
              </a:rPr>
              <a:t>, either </a:t>
            </a:r>
            <a:r>
              <a:rPr lang="en-US" sz="7200" b="1" dirty="0">
                <a:latin typeface="Arial" panose="020B0604020202020204" pitchFamily="34" charset="0"/>
              </a:rPr>
              <a:t>per se </a:t>
            </a:r>
            <a:r>
              <a:rPr lang="en-US" sz="7200" dirty="0">
                <a:latin typeface="Arial" panose="020B0604020202020204" pitchFamily="34" charset="0"/>
              </a:rPr>
              <a:t>or because of the recognition they possess on the market, enjoy broader protection than marks with a less distinctive character (Canon, paragraph 18).</a:t>
            </a:r>
          </a:p>
        </p:txBody>
      </p:sp>
      <p:pic>
        <p:nvPicPr>
          <p:cNvPr id="7" name="Picture 6">
            <a:extLst>
              <a:ext uri="{FF2B5EF4-FFF2-40B4-BE49-F238E27FC236}">
                <a16:creationId xmlns:a16="http://schemas.microsoft.com/office/drawing/2014/main" id="{FD8F4E87-8523-524C-DEF7-F47D950C90AC}"/>
              </a:ext>
            </a:extLst>
          </p:cNvPr>
          <p:cNvPicPr>
            <a:picLocks noChangeAspect="1"/>
          </p:cNvPicPr>
          <p:nvPr/>
        </p:nvPicPr>
        <p:blipFill>
          <a:blip r:embed="rId3"/>
          <a:stretch>
            <a:fillRect/>
          </a:stretch>
        </p:blipFill>
        <p:spPr>
          <a:xfrm>
            <a:off x="0" y="-10988"/>
            <a:ext cx="12192000" cy="852677"/>
          </a:xfrm>
          <a:prstGeom prst="rect">
            <a:avLst/>
          </a:prstGeom>
        </p:spPr>
      </p:pic>
    </p:spTree>
    <p:extLst>
      <p:ext uri="{BB962C8B-B14F-4D97-AF65-F5344CB8AC3E}">
        <p14:creationId xmlns:p14="http://schemas.microsoft.com/office/powerpoint/2010/main" val="358653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8A528-7CCA-A9DD-C5C7-59ED5D728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2437B-A5E4-F9B5-A032-4711DE5656B2}"/>
              </a:ext>
            </a:extLst>
          </p:cNvPr>
          <p:cNvSpPr>
            <a:spLocks noGrp="1"/>
          </p:cNvSpPr>
          <p:nvPr>
            <p:ph type="title" idx="10"/>
          </p:nvPr>
        </p:nvSpPr>
        <p:spPr>
          <a:solidFill>
            <a:schemeClr val="tx2"/>
          </a:solidFill>
        </p:spPr>
        <p:txBody>
          <a:bodyPr/>
          <a:lstStyle/>
          <a:p>
            <a:r>
              <a:rPr lang="en-GB" dirty="0"/>
              <a:t>… and its limits</a:t>
            </a:r>
          </a:p>
        </p:txBody>
      </p:sp>
      <p:sp>
        <p:nvSpPr>
          <p:cNvPr id="8" name="Content Placeholder 7">
            <a:extLst>
              <a:ext uri="{FF2B5EF4-FFF2-40B4-BE49-F238E27FC236}">
                <a16:creationId xmlns:a16="http://schemas.microsoft.com/office/drawing/2014/main" id="{0A78B046-5AF1-3BB8-3FD7-75C78249708D}"/>
              </a:ext>
            </a:extLst>
          </p:cNvPr>
          <p:cNvSpPr>
            <a:spLocks noGrp="1"/>
          </p:cNvSpPr>
          <p:nvPr>
            <p:ph sz="quarter" idx="11"/>
          </p:nvPr>
        </p:nvSpPr>
        <p:spPr>
          <a:xfrm>
            <a:off x="1168399" y="1611766"/>
            <a:ext cx="9787467" cy="4535016"/>
          </a:xfrm>
        </p:spPr>
        <p:txBody>
          <a:bodyPr>
            <a:normAutofit/>
          </a:bodyPr>
          <a:lstStyle/>
          <a:p>
            <a:pPr marL="0" indent="0">
              <a:buNone/>
            </a:pPr>
            <a:endParaRPr lang="en-GB" dirty="0"/>
          </a:p>
          <a:p>
            <a:r>
              <a:rPr lang="en-GB" dirty="0">
                <a:latin typeface="Arial" panose="020B0604020202020204" pitchFamily="34" charset="0"/>
              </a:rPr>
              <a:t>16/05/2013, C 379/12 P, </a:t>
            </a:r>
            <a:r>
              <a:rPr lang="en-GB" b="1" dirty="0" err="1">
                <a:latin typeface="Arial" panose="020B0604020202020204" pitchFamily="34" charset="0"/>
              </a:rPr>
              <a:t>H.Eich</a:t>
            </a:r>
            <a:r>
              <a:rPr lang="en-GB" b="1" dirty="0">
                <a:latin typeface="Arial" panose="020B0604020202020204" pitchFamily="34" charset="0"/>
              </a:rPr>
              <a:t> / SILVIAN HEACH (fig.), </a:t>
            </a:r>
            <a:r>
              <a:rPr lang="en-GB" dirty="0">
                <a:latin typeface="Arial" panose="020B0604020202020204" pitchFamily="34" charset="0"/>
              </a:rPr>
              <a:t>§ 71</a:t>
            </a:r>
          </a:p>
          <a:p>
            <a:pPr marL="0" indent="0">
              <a:buNone/>
            </a:pPr>
            <a:endParaRPr lang="en-IE" sz="2000" dirty="0">
              <a:latin typeface="Arial" panose="020B0604020202020204" pitchFamily="34" charset="0"/>
            </a:endParaRPr>
          </a:p>
          <a:p>
            <a:pPr marL="0" indent="0">
              <a:buNone/>
            </a:pPr>
            <a:endParaRPr lang="en-IE" sz="2000" dirty="0">
              <a:latin typeface="Arial" panose="020B0604020202020204" pitchFamily="34" charset="0"/>
            </a:endParaRPr>
          </a:p>
          <a:p>
            <a:pPr marL="0" indent="0">
              <a:buNone/>
            </a:pPr>
            <a:r>
              <a:rPr lang="en-IE" sz="2000" dirty="0">
                <a:latin typeface="Arial" panose="020B0604020202020204" pitchFamily="34" charset="0"/>
              </a:rPr>
              <a:t>Furthermore, it must be noted that, although according to EU case-law, trade marks with a high degree of inherent distinctiveness enjoy broader protection than trade marks with a lesser degree of distinctiveness (see judgment of 22 June 1999, Lloyd </a:t>
            </a:r>
            <a:r>
              <a:rPr lang="en-IE" sz="2000" dirty="0" err="1">
                <a:latin typeface="Arial" panose="020B0604020202020204" pitchFamily="34" charset="0"/>
              </a:rPr>
              <a:t>Schufabrik</a:t>
            </a:r>
            <a:r>
              <a:rPr lang="en-IE" sz="2000" dirty="0">
                <a:latin typeface="Arial" panose="020B0604020202020204" pitchFamily="34" charset="0"/>
              </a:rPr>
              <a:t> Meyer, C‑342/97, ECR p. I-3819, paragraph 20 and the case-law cited), there is, on the other hand, </a:t>
            </a:r>
            <a:r>
              <a:rPr lang="en-IE" sz="2000" b="1" i="1" dirty="0">
                <a:latin typeface="Arial" panose="020B0604020202020204" pitchFamily="34" charset="0"/>
              </a:rPr>
              <a:t>no rule </a:t>
            </a:r>
            <a:r>
              <a:rPr lang="en-IE" sz="2000" b="1" dirty="0">
                <a:latin typeface="Arial" panose="020B0604020202020204" pitchFamily="34" charset="0"/>
              </a:rPr>
              <a:t>to the effect that the </a:t>
            </a:r>
            <a:r>
              <a:rPr lang="en-IE" sz="2000" b="1" u="sng" dirty="0">
                <a:latin typeface="Arial" panose="020B0604020202020204" pitchFamily="34" charset="0"/>
              </a:rPr>
              <a:t>absence of a conceptual link</a:t>
            </a:r>
            <a:r>
              <a:rPr lang="en-IE" sz="2000" b="1" dirty="0">
                <a:latin typeface="Arial" panose="020B0604020202020204" pitchFamily="34" charset="0"/>
              </a:rPr>
              <a:t> between the trade mark and the goods or services covered by it </a:t>
            </a:r>
            <a:r>
              <a:rPr lang="en-IE" sz="2000" b="1" u="sng" dirty="0">
                <a:latin typeface="Arial" panose="020B0604020202020204" pitchFamily="34" charset="0"/>
              </a:rPr>
              <a:t>automatically confers on that trade mark a strong inherent distinctiveness</a:t>
            </a:r>
            <a:r>
              <a:rPr lang="en-IE" sz="2000" b="1" dirty="0">
                <a:latin typeface="Arial" panose="020B0604020202020204" pitchFamily="34" charset="0"/>
              </a:rPr>
              <a:t> such as to afford it broader protection.</a:t>
            </a:r>
            <a:endParaRPr lang="en-IE" sz="2000" dirty="0">
              <a:latin typeface="Arial" panose="020B0604020202020204" pitchFamily="34" charset="0"/>
            </a:endParaRPr>
          </a:p>
          <a:p>
            <a:pPr marL="0" indent="0">
              <a:buNone/>
            </a:pPr>
            <a:endParaRPr lang="en-GB" dirty="0">
              <a:latin typeface="+mn-lt"/>
            </a:endParaRPr>
          </a:p>
        </p:txBody>
      </p:sp>
      <p:pic>
        <p:nvPicPr>
          <p:cNvPr id="10" name="Picture 9">
            <a:extLst>
              <a:ext uri="{FF2B5EF4-FFF2-40B4-BE49-F238E27FC236}">
                <a16:creationId xmlns:a16="http://schemas.microsoft.com/office/drawing/2014/main" id="{DC7C3FF5-7285-7964-A868-483CD72D9F5A}"/>
              </a:ext>
            </a:extLst>
          </p:cNvPr>
          <p:cNvPicPr>
            <a:picLocks noChangeAspect="1"/>
          </p:cNvPicPr>
          <p:nvPr/>
        </p:nvPicPr>
        <p:blipFill>
          <a:blip r:embed="rId3"/>
          <a:stretch>
            <a:fillRect/>
          </a:stretch>
        </p:blipFill>
        <p:spPr>
          <a:xfrm>
            <a:off x="0" y="-1"/>
            <a:ext cx="12192000" cy="852677"/>
          </a:xfrm>
          <a:prstGeom prst="rect">
            <a:avLst/>
          </a:prstGeom>
        </p:spPr>
      </p:pic>
    </p:spTree>
    <p:extLst>
      <p:ext uri="{BB962C8B-B14F-4D97-AF65-F5344CB8AC3E}">
        <p14:creationId xmlns:p14="http://schemas.microsoft.com/office/powerpoint/2010/main" val="243194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D1577-0A23-E24D-3551-C326B2A14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57E2D-3678-1A9D-A189-737332285CCE}"/>
              </a:ext>
            </a:extLst>
          </p:cNvPr>
          <p:cNvSpPr>
            <a:spLocks noGrp="1"/>
          </p:cNvSpPr>
          <p:nvPr>
            <p:ph type="title" idx="10"/>
          </p:nvPr>
        </p:nvSpPr>
        <p:spPr>
          <a:solidFill>
            <a:schemeClr val="tx2"/>
          </a:solidFill>
        </p:spPr>
        <p:txBody>
          <a:bodyPr/>
          <a:lstStyle/>
          <a:p>
            <a:r>
              <a:rPr lang="en-GB" dirty="0"/>
              <a:t>What about invented terms? Are they ‘highly inherently distinctive’? </a:t>
            </a:r>
          </a:p>
        </p:txBody>
      </p:sp>
      <p:sp>
        <p:nvSpPr>
          <p:cNvPr id="8" name="Content Placeholder 7">
            <a:extLst>
              <a:ext uri="{FF2B5EF4-FFF2-40B4-BE49-F238E27FC236}">
                <a16:creationId xmlns:a16="http://schemas.microsoft.com/office/drawing/2014/main" id="{A9BFC44B-D7BD-F7D9-2ACF-4423367C7BE6}"/>
              </a:ext>
            </a:extLst>
          </p:cNvPr>
          <p:cNvSpPr>
            <a:spLocks noGrp="1"/>
          </p:cNvSpPr>
          <p:nvPr>
            <p:ph sz="quarter" idx="11"/>
          </p:nvPr>
        </p:nvSpPr>
        <p:spPr>
          <a:xfrm>
            <a:off x="869612" y="1886115"/>
            <a:ext cx="10804571" cy="4535016"/>
          </a:xfrm>
        </p:spPr>
        <p:txBody>
          <a:bodyPr>
            <a:normAutofit/>
          </a:bodyPr>
          <a:lstStyle/>
          <a:p>
            <a:pPr marL="0" indent="0" algn="ctr">
              <a:buNone/>
            </a:pPr>
            <a:r>
              <a:rPr lang="en-IE" b="1" u="sng" dirty="0">
                <a:latin typeface="Arial" panose="020B0604020202020204" pitchFamily="34" charset="0"/>
              </a:rPr>
              <a:t>No automatic rule for</a:t>
            </a:r>
          </a:p>
          <a:p>
            <a:pPr marL="0" indent="0" algn="ctr">
              <a:buNone/>
            </a:pPr>
            <a:r>
              <a:rPr lang="en-IE" b="1" u="sng" dirty="0">
                <a:latin typeface="Arial" panose="020B0604020202020204" pitchFamily="34" charset="0"/>
              </a:rPr>
              <a:t> </a:t>
            </a:r>
          </a:p>
          <a:p>
            <a:pPr marL="0" indent="0" algn="ctr">
              <a:buNone/>
            </a:pPr>
            <a:r>
              <a:rPr lang="en-IE" b="1" dirty="0">
                <a:latin typeface="Arial" panose="020B0604020202020204" pitchFamily="34" charset="0"/>
              </a:rPr>
              <a:t>no conceptual link with the G&amp;S = high inherent distinctiveness </a:t>
            </a:r>
          </a:p>
          <a:p>
            <a:pPr marL="0" indent="0">
              <a:buNone/>
            </a:pPr>
            <a:endParaRPr lang="en-IE" b="1" dirty="0">
              <a:latin typeface="Arial" panose="020B0604020202020204" pitchFamily="34" charset="0"/>
            </a:endParaRPr>
          </a:p>
          <a:p>
            <a:pPr>
              <a:buFont typeface="Symbol" panose="05050102010706020507" pitchFamily="18" charset="2"/>
              <a:buChar char="Þ"/>
            </a:pPr>
            <a:r>
              <a:rPr lang="en-IE" b="1" dirty="0">
                <a:latin typeface="Arial" panose="020B0604020202020204" pitchFamily="34" charset="0"/>
              </a:rPr>
              <a:t>What more </a:t>
            </a:r>
            <a:r>
              <a:rPr lang="en-US" dirty="0">
                <a:latin typeface="Arial" panose="020B0604020202020204" pitchFamily="34" charset="0"/>
              </a:rPr>
              <a:t>would be needed? </a:t>
            </a:r>
          </a:p>
          <a:p>
            <a:pPr marL="0" indent="0">
              <a:buNone/>
            </a:pPr>
            <a:endParaRPr lang="en-US" dirty="0">
              <a:latin typeface="Arial" panose="020B0604020202020204" pitchFamily="34" charset="0"/>
            </a:endParaRPr>
          </a:p>
          <a:p>
            <a:pPr>
              <a:buFont typeface="Symbol" panose="05050102010706020507" pitchFamily="18" charset="2"/>
              <a:buChar char="Þ"/>
            </a:pPr>
            <a:endParaRPr lang="en-US" dirty="0">
              <a:latin typeface="Arial" panose="020B0604020202020204" pitchFamily="34" charset="0"/>
            </a:endParaRPr>
          </a:p>
          <a:p>
            <a:pPr marL="1169988" indent="0">
              <a:buNone/>
            </a:pPr>
            <a:r>
              <a:rPr lang="en-US" dirty="0">
                <a:latin typeface="Arial" panose="020B0604020202020204" pitchFamily="34" charset="0"/>
              </a:rPr>
              <a:t>evidence of extensive use? → NO: it would no longer be </a:t>
            </a:r>
            <a:r>
              <a:rPr lang="en-US" i="1" dirty="0">
                <a:latin typeface="Arial" panose="020B0604020202020204" pitchFamily="34" charset="0"/>
              </a:rPr>
              <a:t>inherent</a:t>
            </a:r>
            <a:r>
              <a:rPr lang="en-US" dirty="0">
                <a:latin typeface="Arial" panose="020B0604020202020204" pitchFamily="34" charset="0"/>
              </a:rPr>
              <a:t> </a:t>
            </a:r>
          </a:p>
          <a:p>
            <a:pPr>
              <a:buFont typeface="Symbol" panose="05050102010706020507" pitchFamily="18" charset="2"/>
              <a:buChar char="Þ"/>
            </a:pPr>
            <a:endParaRPr lang="en-US" dirty="0">
              <a:latin typeface="Arial" panose="020B0604020202020204" pitchFamily="34" charset="0"/>
            </a:endParaRPr>
          </a:p>
          <a:p>
            <a:pPr marL="1169988" indent="0">
              <a:buNone/>
            </a:pPr>
            <a:r>
              <a:rPr lang="en-US" b="1" dirty="0">
                <a:latin typeface="Arial" panose="020B0604020202020204" pitchFamily="34" charset="0"/>
              </a:rPr>
              <a:t> invented term</a:t>
            </a:r>
            <a:r>
              <a:rPr lang="en-US" dirty="0">
                <a:latin typeface="Arial" panose="020B0604020202020204" pitchFamily="34" charset="0"/>
              </a:rPr>
              <a:t>?</a:t>
            </a:r>
            <a:r>
              <a:rPr lang="en-US" b="1" dirty="0">
                <a:latin typeface="Arial" panose="020B0604020202020204" pitchFamily="34" charset="0"/>
              </a:rPr>
              <a:t> </a:t>
            </a:r>
          </a:p>
          <a:p>
            <a:pPr marL="1169988" indent="0">
              <a:buNone/>
            </a:pPr>
            <a:endParaRPr lang="en-US" sz="1050" b="1" dirty="0">
              <a:latin typeface="Arial" panose="020B0604020202020204" pitchFamily="34" charset="0"/>
            </a:endParaRPr>
          </a:p>
          <a:p>
            <a:pPr marL="1169988" indent="0">
              <a:buNone/>
            </a:pPr>
            <a:r>
              <a:rPr lang="en-US" dirty="0">
                <a:latin typeface="Arial" panose="020B0604020202020204" pitchFamily="34" charset="0"/>
              </a:rPr>
              <a:t>(or a highly original composite or figurative mark)</a:t>
            </a:r>
          </a:p>
          <a:p>
            <a:pPr marL="0" indent="0">
              <a:buNone/>
            </a:pPr>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F0019A82-E0D8-2071-7D52-72B4FC29DE40}"/>
              </a:ext>
            </a:extLst>
          </p:cNvPr>
          <p:cNvPicPr>
            <a:picLocks noChangeAspect="1"/>
          </p:cNvPicPr>
          <p:nvPr/>
        </p:nvPicPr>
        <p:blipFill>
          <a:blip r:embed="rId3"/>
          <a:stretch>
            <a:fillRect/>
          </a:stretch>
        </p:blipFill>
        <p:spPr>
          <a:xfrm>
            <a:off x="0" y="-1"/>
            <a:ext cx="12192000" cy="852677"/>
          </a:xfrm>
          <a:prstGeom prst="rect">
            <a:avLst/>
          </a:prstGeom>
        </p:spPr>
      </p:pic>
      <p:sp>
        <p:nvSpPr>
          <p:cNvPr id="6" name="Multiplication Sign 5">
            <a:extLst>
              <a:ext uri="{FF2B5EF4-FFF2-40B4-BE49-F238E27FC236}">
                <a16:creationId xmlns:a16="http://schemas.microsoft.com/office/drawing/2014/main" id="{225CADD3-12EB-D156-877B-38460E7BEEEA}"/>
              </a:ext>
            </a:extLst>
          </p:cNvPr>
          <p:cNvSpPr/>
          <p:nvPr/>
        </p:nvSpPr>
        <p:spPr>
          <a:xfrm>
            <a:off x="869612" y="3952569"/>
            <a:ext cx="1391807" cy="69368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864FFBDE-BBEC-99F2-0101-E78A7464A8E2}"/>
              </a:ext>
            </a:extLst>
          </p:cNvPr>
          <p:cNvSpPr/>
          <p:nvPr/>
        </p:nvSpPr>
        <p:spPr>
          <a:xfrm>
            <a:off x="1093590" y="4663951"/>
            <a:ext cx="931856" cy="1323439"/>
          </a:xfrm>
          <a:prstGeom prst="rect">
            <a:avLst/>
          </a:prstGeom>
          <a:noFill/>
        </p:spPr>
        <p:txBody>
          <a:bodyPr wrap="square" lIns="91440" tIns="45720" rIns="91440" bIns="45720">
            <a:spAutoFit/>
          </a:bodyPr>
          <a:lstStyle/>
          <a:p>
            <a:pPr algn="ctr"/>
            <a:r>
              <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rPr>
              <a:t>?</a:t>
            </a:r>
            <a:endParaRPr lang="en-IE"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3163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386EC-78B3-3B8E-3325-726D6D61BB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0594C-9826-3DE9-A86B-C423232C0288}"/>
              </a:ext>
            </a:extLst>
          </p:cNvPr>
          <p:cNvSpPr>
            <a:spLocks noGrp="1"/>
          </p:cNvSpPr>
          <p:nvPr>
            <p:ph type="title" idx="10"/>
          </p:nvPr>
        </p:nvSpPr>
        <p:spPr>
          <a:solidFill>
            <a:schemeClr val="tx2"/>
          </a:solidFill>
        </p:spPr>
        <p:txBody>
          <a:bodyPr/>
          <a:lstStyle/>
          <a:p>
            <a:r>
              <a:rPr lang="en-GB" dirty="0"/>
              <a:t>Answer seems negative: </a:t>
            </a:r>
            <a:r>
              <a:rPr lang="en-GB" i="1" dirty="0"/>
              <a:t>General Court</a:t>
            </a:r>
          </a:p>
        </p:txBody>
      </p:sp>
      <p:sp>
        <p:nvSpPr>
          <p:cNvPr id="8" name="Content Placeholder 7">
            <a:extLst>
              <a:ext uri="{FF2B5EF4-FFF2-40B4-BE49-F238E27FC236}">
                <a16:creationId xmlns:a16="http://schemas.microsoft.com/office/drawing/2014/main" id="{DD084392-D6D8-A333-D47B-06A4D0DA80B5}"/>
              </a:ext>
            </a:extLst>
          </p:cNvPr>
          <p:cNvSpPr>
            <a:spLocks noGrp="1"/>
          </p:cNvSpPr>
          <p:nvPr>
            <p:ph sz="quarter" idx="11"/>
          </p:nvPr>
        </p:nvSpPr>
        <p:spPr>
          <a:xfrm>
            <a:off x="869613" y="1714232"/>
            <a:ext cx="10804571" cy="4339435"/>
          </a:xfrm>
        </p:spPr>
        <p:txBody>
          <a:bodyPr>
            <a:normAutofit lnSpcReduction="10000"/>
          </a:bodyPr>
          <a:lstStyle/>
          <a:p>
            <a:pPr marL="0" indent="0">
              <a:buNone/>
            </a:pPr>
            <a:endParaRPr lang="en-GB" sz="2600" dirty="0">
              <a:latin typeface="Arial" panose="020B0604020202020204" pitchFamily="34" charset="0"/>
            </a:endParaRPr>
          </a:p>
          <a:p>
            <a:r>
              <a:rPr lang="fr-FR" sz="2200" dirty="0">
                <a:latin typeface="Arial" panose="020B0604020202020204" pitchFamily="34" charset="0"/>
              </a:rPr>
              <a:t>03/12/2025, T‑617/24, </a:t>
            </a:r>
            <a:r>
              <a:rPr lang="fr-FR" sz="2200" b="1" dirty="0" err="1">
                <a:latin typeface="Arial" panose="020B0604020202020204" pitchFamily="34" charset="0"/>
              </a:rPr>
              <a:t>nooka</a:t>
            </a:r>
            <a:r>
              <a:rPr lang="fr-FR" sz="2200" b="1" dirty="0">
                <a:latin typeface="Arial" panose="020B0604020202020204" pitchFamily="34" charset="0"/>
              </a:rPr>
              <a:t> </a:t>
            </a:r>
            <a:r>
              <a:rPr lang="fr-FR" sz="2200" b="1" dirty="0" err="1">
                <a:latin typeface="Arial" panose="020B0604020202020204" pitchFamily="34" charset="0"/>
              </a:rPr>
              <a:t>your</a:t>
            </a:r>
            <a:r>
              <a:rPr lang="fr-FR" sz="2200" b="1" dirty="0">
                <a:latin typeface="Arial" panose="020B0604020202020204" pitchFamily="34" charset="0"/>
              </a:rPr>
              <a:t> </a:t>
            </a:r>
            <a:r>
              <a:rPr lang="fr-FR" sz="2200" b="1" dirty="0" err="1">
                <a:latin typeface="Arial" panose="020B0604020202020204" pitchFamily="34" charset="0"/>
              </a:rPr>
              <a:t>space</a:t>
            </a:r>
            <a:r>
              <a:rPr lang="fr-FR" sz="2200" b="1" dirty="0">
                <a:latin typeface="Arial" panose="020B0604020202020204" pitchFamily="34" charset="0"/>
              </a:rPr>
              <a:t> (fig.) / NOKIA </a:t>
            </a:r>
            <a:r>
              <a:rPr lang="fr-FR" sz="2200" dirty="0">
                <a:latin typeface="Arial" panose="020B0604020202020204" pitchFamily="34" charset="0"/>
              </a:rPr>
              <a:t>et al., § 63</a:t>
            </a:r>
          </a:p>
          <a:p>
            <a:pPr marL="0" indent="0">
              <a:buNone/>
            </a:pPr>
            <a:endParaRPr lang="fr-FR" sz="2600" dirty="0">
              <a:latin typeface="Arial" panose="020B0604020202020204" pitchFamily="34" charset="0"/>
            </a:endParaRPr>
          </a:p>
          <a:p>
            <a:pPr marL="0" indent="0">
              <a:buNone/>
            </a:pPr>
            <a:r>
              <a:rPr lang="en-US" sz="1900" dirty="0">
                <a:latin typeface="Arial" panose="020B0604020202020204" pitchFamily="34" charset="0"/>
              </a:rPr>
              <a:t>In the present case, it is common ground that the word </a:t>
            </a:r>
            <a:r>
              <a:rPr lang="en-US" sz="1900" b="1" dirty="0">
                <a:latin typeface="Arial" panose="020B0604020202020204" pitchFamily="34" charset="0"/>
              </a:rPr>
              <a:t>‘</a:t>
            </a:r>
            <a:r>
              <a:rPr lang="en-US" sz="1900" b="1" dirty="0" err="1">
                <a:latin typeface="Arial" panose="020B0604020202020204" pitchFamily="34" charset="0"/>
              </a:rPr>
              <a:t>nokia</a:t>
            </a:r>
            <a:r>
              <a:rPr lang="en-US" sz="1900" b="1" dirty="0">
                <a:latin typeface="Arial" panose="020B0604020202020204" pitchFamily="34" charset="0"/>
              </a:rPr>
              <a:t>’ does not, as such, have any meaning</a:t>
            </a:r>
            <a:r>
              <a:rPr lang="en-US" sz="1900" dirty="0">
                <a:latin typeface="Arial" panose="020B0604020202020204" pitchFamily="34" charset="0"/>
              </a:rPr>
              <a:t> in relation to the goods and services concerned. However, contrary to what the applicant claims, it cannot be inferred from that fact alone that the earlier mark has a relatively high degree of inherent distinctiveness. The Board of Appeal was therefore correct in finding that the </a:t>
            </a:r>
            <a:r>
              <a:rPr lang="en-US" sz="1900" b="1" dirty="0">
                <a:latin typeface="Arial" panose="020B0604020202020204" pitchFamily="34" charset="0"/>
              </a:rPr>
              <a:t>inherent distinctive character of that mark was normal </a:t>
            </a:r>
            <a:r>
              <a:rPr lang="en-US" sz="1900" dirty="0">
                <a:latin typeface="Arial" panose="020B0604020202020204" pitchFamily="34" charset="0"/>
              </a:rPr>
              <a:t>in respect of the goods and services concerned.</a:t>
            </a:r>
            <a:endParaRPr lang="fr-FR" sz="1900" dirty="0">
              <a:latin typeface="Arial" panose="020B0604020202020204" pitchFamily="34" charset="0"/>
            </a:endParaRPr>
          </a:p>
          <a:p>
            <a:pPr marL="0" indent="0">
              <a:buNone/>
            </a:pPr>
            <a:endParaRPr lang="fr-FR" sz="2600" dirty="0">
              <a:latin typeface="Arial" panose="020B0604020202020204" pitchFamily="34" charset="0"/>
            </a:endParaRPr>
          </a:p>
          <a:p>
            <a:pPr marL="0" indent="0">
              <a:buNone/>
            </a:pPr>
            <a:endParaRPr lang="fr-FR" sz="2600" dirty="0">
              <a:latin typeface="Arial" panose="020B0604020202020204" pitchFamily="34" charset="0"/>
            </a:endParaRPr>
          </a:p>
          <a:p>
            <a:r>
              <a:rPr lang="en-IE" sz="2200" dirty="0">
                <a:latin typeface="Arial" panose="020B0604020202020204" pitchFamily="34" charset="0"/>
              </a:rPr>
              <a:t>15/11/2023, T‑19/23, </a:t>
            </a:r>
            <a:r>
              <a:rPr lang="en-IE" sz="2200" b="1" dirty="0">
                <a:latin typeface="Arial" panose="020B0604020202020204" pitchFamily="34" charset="0"/>
              </a:rPr>
              <a:t>NORMOCARE / NOMOR</a:t>
            </a:r>
            <a:r>
              <a:rPr lang="en-IE" sz="2200" dirty="0">
                <a:latin typeface="Arial" panose="020B0604020202020204" pitchFamily="34" charset="0"/>
              </a:rPr>
              <a:t>, § 30</a:t>
            </a:r>
          </a:p>
          <a:p>
            <a:pPr marL="0" indent="0">
              <a:buNone/>
            </a:pPr>
            <a:endParaRPr lang="en-IE" sz="2600" dirty="0">
              <a:latin typeface="Arial" panose="020B0604020202020204" pitchFamily="34" charset="0"/>
            </a:endParaRPr>
          </a:p>
          <a:p>
            <a:pPr marL="0" indent="0">
              <a:buNone/>
            </a:pPr>
            <a:r>
              <a:rPr lang="en-IE" sz="2000" dirty="0">
                <a:latin typeface="Arial" panose="020B0604020202020204" pitchFamily="34" charset="0"/>
              </a:rPr>
              <a:t>Furthermore, it is not disputed that the earlier mark has no meaning for the relevant public, which will perceive it as an </a:t>
            </a:r>
            <a:r>
              <a:rPr lang="en-IE" sz="2000" b="1" dirty="0">
                <a:latin typeface="Arial" panose="020B0604020202020204" pitchFamily="34" charset="0"/>
              </a:rPr>
              <a:t>invented term with a normal distinctive character </a:t>
            </a:r>
            <a:r>
              <a:rPr lang="en-IE" sz="2000" dirty="0">
                <a:latin typeface="Arial" panose="020B0604020202020204" pitchFamily="34" charset="0"/>
              </a:rPr>
              <a:t>in relation to the goods in question</a:t>
            </a:r>
          </a:p>
          <a:p>
            <a:pPr marL="0" indent="0">
              <a:buNone/>
            </a:pPr>
            <a:endParaRPr lang="fr-FR" sz="1867" dirty="0"/>
          </a:p>
          <a:p>
            <a:pPr marL="0" indent="0">
              <a:buNone/>
            </a:pPr>
            <a:endParaRPr lang="en-GB" sz="1867" dirty="0"/>
          </a:p>
        </p:txBody>
      </p:sp>
      <p:pic>
        <p:nvPicPr>
          <p:cNvPr id="7" name="Picture 6">
            <a:extLst>
              <a:ext uri="{FF2B5EF4-FFF2-40B4-BE49-F238E27FC236}">
                <a16:creationId xmlns:a16="http://schemas.microsoft.com/office/drawing/2014/main" id="{A7BB8540-093C-3835-175B-BFA114735ADA}"/>
              </a:ext>
            </a:extLst>
          </p:cNvPr>
          <p:cNvPicPr>
            <a:picLocks noChangeAspect="1"/>
          </p:cNvPicPr>
          <p:nvPr/>
        </p:nvPicPr>
        <p:blipFill>
          <a:blip r:embed="rId3"/>
          <a:stretch>
            <a:fillRect/>
          </a:stretch>
        </p:blipFill>
        <p:spPr>
          <a:xfrm>
            <a:off x="12387" y="0"/>
            <a:ext cx="12179613" cy="851810"/>
          </a:xfrm>
          <a:prstGeom prst="rect">
            <a:avLst/>
          </a:prstGeom>
        </p:spPr>
      </p:pic>
    </p:spTree>
    <p:extLst>
      <p:ext uri="{BB962C8B-B14F-4D97-AF65-F5344CB8AC3E}">
        <p14:creationId xmlns:p14="http://schemas.microsoft.com/office/powerpoint/2010/main" val="200948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8FFD3-8D60-28F3-B3DC-4522DA5DA2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7B9B1-8EBE-C77D-B8D7-0CAB4BFFFBBC}"/>
              </a:ext>
            </a:extLst>
          </p:cNvPr>
          <p:cNvSpPr>
            <a:spLocks noGrp="1"/>
          </p:cNvSpPr>
          <p:nvPr>
            <p:ph type="title" idx="10"/>
          </p:nvPr>
        </p:nvSpPr>
        <p:spPr>
          <a:solidFill>
            <a:schemeClr val="tx2"/>
          </a:solidFill>
        </p:spPr>
        <p:txBody>
          <a:bodyPr/>
          <a:lstStyle/>
          <a:p>
            <a:r>
              <a:rPr lang="en-GB" dirty="0"/>
              <a:t>Answer seems negative: </a:t>
            </a:r>
            <a:r>
              <a:rPr lang="en-GB" i="1" dirty="0"/>
              <a:t>EUIPO Boards of Appeal</a:t>
            </a:r>
          </a:p>
        </p:txBody>
      </p:sp>
      <p:sp>
        <p:nvSpPr>
          <p:cNvPr id="8" name="Content Placeholder 7">
            <a:extLst>
              <a:ext uri="{FF2B5EF4-FFF2-40B4-BE49-F238E27FC236}">
                <a16:creationId xmlns:a16="http://schemas.microsoft.com/office/drawing/2014/main" id="{100BFF60-0C6D-839F-8E3D-66DBE19DE5C6}"/>
              </a:ext>
            </a:extLst>
          </p:cNvPr>
          <p:cNvSpPr>
            <a:spLocks noGrp="1"/>
          </p:cNvSpPr>
          <p:nvPr>
            <p:ph sz="quarter" idx="11"/>
          </p:nvPr>
        </p:nvSpPr>
        <p:spPr>
          <a:xfrm>
            <a:off x="869612" y="1701215"/>
            <a:ext cx="10804571" cy="4750385"/>
          </a:xfrm>
        </p:spPr>
        <p:txBody>
          <a:bodyPr>
            <a:normAutofit fontScale="92500" lnSpcReduction="10000"/>
          </a:bodyPr>
          <a:lstStyle/>
          <a:p>
            <a:pPr marL="0" indent="0">
              <a:buNone/>
            </a:pPr>
            <a:endParaRPr lang="en-GB" sz="1867" dirty="0"/>
          </a:p>
          <a:p>
            <a:r>
              <a:rPr lang="pt-BR" dirty="0">
                <a:latin typeface="Arial" panose="020B0604020202020204" pitchFamily="34" charset="0"/>
              </a:rPr>
              <a:t>22/04/2026, R 1825/2025-2, </a:t>
            </a:r>
            <a:r>
              <a:rPr lang="pt-BR" b="1" dirty="0">
                <a:latin typeface="Arial" panose="020B0604020202020204" pitchFamily="34" charset="0"/>
              </a:rPr>
              <a:t>ROUA Apusenilor (fig.) / APUSEANA (fig.)</a:t>
            </a:r>
            <a:r>
              <a:rPr lang="en-IE" dirty="0">
                <a:latin typeface="Arial" panose="020B0604020202020204" pitchFamily="34" charset="0"/>
              </a:rPr>
              <a:t>, § 54</a:t>
            </a:r>
          </a:p>
          <a:p>
            <a:pPr marL="0" indent="0">
              <a:buNone/>
            </a:pPr>
            <a:endParaRPr lang="en-IE" dirty="0">
              <a:latin typeface="Arial" panose="020B0604020202020204" pitchFamily="34" charset="0"/>
            </a:endParaRPr>
          </a:p>
          <a:p>
            <a:pPr marL="0" indent="0" algn="just">
              <a:buNone/>
            </a:pPr>
            <a:r>
              <a:rPr lang="en-US" sz="2100" dirty="0">
                <a:latin typeface="Arial" panose="020B0604020202020204" pitchFamily="34" charset="0"/>
              </a:rPr>
              <a:t>Contrary to the opponent’s view, a trade mark will not have a higher degree of distinctive character just because there is no conceptual link to the relevant goods (…) or because it has no meaning in the relevant territory (…). When an earlier mark is not descriptive (or is not otherwise non-distinctive), it will be deemed as having </a:t>
            </a:r>
            <a:r>
              <a:rPr lang="en-US" sz="2100" b="1" dirty="0">
                <a:latin typeface="Arial" panose="020B0604020202020204" pitchFamily="34" charset="0"/>
              </a:rPr>
              <a:t>no more than a normal degree of inherent distinctiveness</a:t>
            </a:r>
            <a:r>
              <a:rPr lang="en-US" sz="2100" dirty="0">
                <a:latin typeface="Arial" panose="020B0604020202020204" pitchFamily="34" charset="0"/>
              </a:rPr>
              <a:t>. The degree of distinctiveness can be further enhanced if appropriate evidence is submitted showing a higher degree of distinctiveness acquired through use. This is not the case here.</a:t>
            </a:r>
          </a:p>
          <a:p>
            <a:pPr marL="0" indent="0">
              <a:buNone/>
            </a:pPr>
            <a:endParaRPr lang="en-GB" sz="1300" dirty="0">
              <a:latin typeface="Arial" panose="020B0604020202020204" pitchFamily="34" charset="0"/>
            </a:endParaRPr>
          </a:p>
          <a:p>
            <a:pPr marL="0" indent="0">
              <a:buNone/>
            </a:pPr>
            <a:endParaRPr lang="en-GB" dirty="0">
              <a:latin typeface="Arial" panose="020B0604020202020204" pitchFamily="34" charset="0"/>
            </a:endParaRPr>
          </a:p>
          <a:p>
            <a:r>
              <a:rPr lang="en-US" dirty="0">
                <a:latin typeface="Arial" panose="020B0604020202020204" pitchFamily="34" charset="0"/>
              </a:rPr>
              <a:t>27/06/2019, R 2349/2018-4, </a:t>
            </a:r>
            <a:r>
              <a:rPr lang="en-US" b="1" dirty="0" err="1">
                <a:latin typeface="Arial" panose="020B0604020202020204" pitchFamily="34" charset="0"/>
              </a:rPr>
              <a:t>Toscale</a:t>
            </a:r>
            <a:r>
              <a:rPr lang="en-US" b="1" dirty="0">
                <a:latin typeface="Arial" panose="020B0604020202020204" pitchFamily="34" charset="0"/>
              </a:rPr>
              <a:t> / </a:t>
            </a:r>
            <a:r>
              <a:rPr lang="en-US" b="1" dirty="0" err="1">
                <a:latin typeface="Arial" panose="020B0604020202020204" pitchFamily="34" charset="0"/>
              </a:rPr>
              <a:t>Outscale</a:t>
            </a:r>
            <a:r>
              <a:rPr lang="en-US" b="1" dirty="0">
                <a:latin typeface="Arial" panose="020B0604020202020204" pitchFamily="34" charset="0"/>
              </a:rPr>
              <a:t> </a:t>
            </a:r>
            <a:r>
              <a:rPr lang="en-US" dirty="0">
                <a:latin typeface="Arial" panose="020B0604020202020204" pitchFamily="34" charset="0"/>
              </a:rPr>
              <a:t>et al, § 35, 37 </a:t>
            </a:r>
          </a:p>
          <a:p>
            <a:pPr marL="0" indent="0">
              <a:buNone/>
            </a:pPr>
            <a:endParaRPr lang="en-US" dirty="0">
              <a:latin typeface="Arial" panose="020B0604020202020204" pitchFamily="34" charset="0"/>
            </a:endParaRPr>
          </a:p>
          <a:p>
            <a:pPr marL="0" indent="0" algn="just">
              <a:buNone/>
            </a:pPr>
            <a:r>
              <a:rPr lang="en-US" sz="2100" dirty="0">
                <a:latin typeface="Arial" panose="020B0604020202020204" pitchFamily="34" charset="0"/>
              </a:rPr>
              <a:t>There is no rule to the effect that the absence of a conceptual link between the trade mark and the goods or services concerned automatically confers on that trade mark a high degree of inherent distinctiveness (…) The </a:t>
            </a:r>
            <a:r>
              <a:rPr lang="en-US" sz="2100" b="1" dirty="0">
                <a:latin typeface="Arial" panose="020B0604020202020204" pitchFamily="34" charset="0"/>
              </a:rPr>
              <a:t>‘OUTSCALE’ trade mark possesses inherent distinctiveness, given that, taken as a whole, it is neither descriptive nor allusive or laudatory</a:t>
            </a:r>
            <a:r>
              <a:rPr lang="en-US" sz="2100" dirty="0">
                <a:latin typeface="Arial" panose="020B0604020202020204" pitchFamily="34" charset="0"/>
              </a:rPr>
              <a:t> in relation to the goods and services.</a:t>
            </a:r>
            <a:endParaRPr lang="fr-FR" sz="2100" dirty="0">
              <a:latin typeface="Arial" panose="020B0604020202020204" pitchFamily="34" charset="0"/>
            </a:endParaRPr>
          </a:p>
          <a:p>
            <a:pPr marL="0" indent="0" algn="just">
              <a:buNone/>
            </a:pPr>
            <a:endParaRPr lang="fr-FR" dirty="0">
              <a:latin typeface="Arial" panose="020B0604020202020204" pitchFamily="34" charset="0"/>
            </a:endParaRPr>
          </a:p>
          <a:p>
            <a:pPr marL="0" indent="0">
              <a:buNone/>
            </a:pPr>
            <a:endParaRPr lang="en-GB" sz="1867" dirty="0"/>
          </a:p>
        </p:txBody>
      </p:sp>
      <p:pic>
        <p:nvPicPr>
          <p:cNvPr id="7" name="Picture 6">
            <a:extLst>
              <a:ext uri="{FF2B5EF4-FFF2-40B4-BE49-F238E27FC236}">
                <a16:creationId xmlns:a16="http://schemas.microsoft.com/office/drawing/2014/main" id="{2D42B9F2-F870-0ADA-8A22-072A3CE35CBB}"/>
              </a:ext>
            </a:extLst>
          </p:cNvPr>
          <p:cNvPicPr>
            <a:picLocks noChangeAspect="1"/>
          </p:cNvPicPr>
          <p:nvPr/>
        </p:nvPicPr>
        <p:blipFill>
          <a:blip r:embed="rId3"/>
          <a:stretch>
            <a:fillRect/>
          </a:stretch>
        </p:blipFill>
        <p:spPr>
          <a:xfrm>
            <a:off x="0" y="-1"/>
            <a:ext cx="12192000" cy="852677"/>
          </a:xfrm>
          <a:prstGeom prst="rect">
            <a:avLst/>
          </a:prstGeom>
        </p:spPr>
      </p:pic>
    </p:spTree>
    <p:extLst>
      <p:ext uri="{BB962C8B-B14F-4D97-AF65-F5344CB8AC3E}">
        <p14:creationId xmlns:p14="http://schemas.microsoft.com/office/powerpoint/2010/main" val="174862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0C136-F7D0-082A-7296-5883617638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9714E-BD76-59B6-2180-4F0122830CC3}"/>
              </a:ext>
            </a:extLst>
          </p:cNvPr>
          <p:cNvSpPr>
            <a:spLocks noGrp="1"/>
          </p:cNvSpPr>
          <p:nvPr>
            <p:ph type="title" idx="10"/>
          </p:nvPr>
        </p:nvSpPr>
        <p:spPr>
          <a:solidFill>
            <a:schemeClr val="tx2"/>
          </a:solidFill>
        </p:spPr>
        <p:txBody>
          <a:bodyPr/>
          <a:lstStyle/>
          <a:p>
            <a:r>
              <a:rPr lang="en-GB" dirty="0"/>
              <a:t>Conclusion in Likelihood of Confusion scenario – 8(1)(b) EUTMR</a:t>
            </a:r>
          </a:p>
        </p:txBody>
      </p:sp>
      <p:sp>
        <p:nvSpPr>
          <p:cNvPr id="8" name="Content Placeholder 7">
            <a:extLst>
              <a:ext uri="{FF2B5EF4-FFF2-40B4-BE49-F238E27FC236}">
                <a16:creationId xmlns:a16="http://schemas.microsoft.com/office/drawing/2014/main" id="{7297B78A-F86C-975F-683C-6EA3DA64CA53}"/>
              </a:ext>
            </a:extLst>
          </p:cNvPr>
          <p:cNvSpPr>
            <a:spLocks noGrp="1"/>
          </p:cNvSpPr>
          <p:nvPr>
            <p:ph sz="quarter" idx="11"/>
          </p:nvPr>
        </p:nvSpPr>
        <p:spPr>
          <a:xfrm>
            <a:off x="869611" y="4318410"/>
            <a:ext cx="10804571" cy="2192457"/>
          </a:xfrm>
        </p:spPr>
        <p:txBody>
          <a:bodyPr>
            <a:normAutofit/>
          </a:bodyPr>
          <a:lstStyle/>
          <a:p>
            <a:pPr marL="0" indent="0">
              <a:buNone/>
            </a:pPr>
            <a:r>
              <a:rPr lang="en-IE" sz="2000" b="1" dirty="0"/>
              <a:t>Same result </a:t>
            </a:r>
            <a:r>
              <a:rPr lang="en-IE" sz="2000" dirty="0"/>
              <a:t>→ </a:t>
            </a:r>
            <a:r>
              <a:rPr lang="en-IE" sz="2000" b="1" dirty="0"/>
              <a:t>Common </a:t>
            </a:r>
            <a:r>
              <a:rPr lang="en-IE" sz="2000" dirty="0"/>
              <a:t>words with no conceptual link to the G&amp;S and </a:t>
            </a:r>
            <a:r>
              <a:rPr lang="en-IE" sz="2000" b="1" dirty="0"/>
              <a:t>invented</a:t>
            </a:r>
            <a:r>
              <a:rPr lang="en-IE" sz="2000" dirty="0"/>
              <a:t> words have the </a:t>
            </a:r>
            <a:r>
              <a:rPr lang="en-IE" sz="2000" b="1" dirty="0"/>
              <a:t>same scope of protection</a:t>
            </a:r>
            <a:r>
              <a:rPr lang="en-IE" sz="2000" dirty="0"/>
              <a:t> </a:t>
            </a:r>
          </a:p>
          <a:p>
            <a:pPr marL="0" indent="0">
              <a:buNone/>
            </a:pPr>
            <a:endParaRPr lang="en-IE" sz="2000" dirty="0"/>
          </a:p>
          <a:p>
            <a:pPr marL="0" indent="0" algn="just">
              <a:buNone/>
            </a:pPr>
            <a:r>
              <a:rPr lang="en-IE" sz="2000" dirty="0"/>
              <a:t>→ if the earlier mark has </a:t>
            </a:r>
            <a:r>
              <a:rPr lang="en-IE" sz="2000" b="1" dirty="0"/>
              <a:t>no connection </a:t>
            </a:r>
            <a:r>
              <a:rPr lang="en-IE" sz="2000" dirty="0"/>
              <a:t>with the G&amp;S and is </a:t>
            </a:r>
            <a:r>
              <a:rPr lang="en-IE" sz="2000" b="1" dirty="0"/>
              <a:t>not known to the public</a:t>
            </a:r>
            <a:r>
              <a:rPr lang="en-IE" sz="2000" dirty="0"/>
              <a:t>, it has </a:t>
            </a:r>
            <a:r>
              <a:rPr lang="en-IE" sz="2000" b="1" i="1" dirty="0"/>
              <a:t>average inherent distinctiveness</a:t>
            </a:r>
            <a:r>
              <a:rPr lang="en-IE" sz="2000" dirty="0"/>
              <a:t>, whether it is a </a:t>
            </a:r>
            <a:r>
              <a:rPr lang="en-IE" sz="2000" b="1" dirty="0"/>
              <a:t>common</a:t>
            </a:r>
            <a:r>
              <a:rPr lang="en-IE" sz="2000" dirty="0"/>
              <a:t> word or an </a:t>
            </a:r>
            <a:r>
              <a:rPr lang="en-IE" sz="2000" b="1" dirty="0"/>
              <a:t>invented</a:t>
            </a:r>
            <a:r>
              <a:rPr lang="en-IE" sz="2000" dirty="0"/>
              <a:t> one</a:t>
            </a:r>
          </a:p>
          <a:p>
            <a:pPr marL="0" indent="0" algn="just">
              <a:buNone/>
            </a:pPr>
            <a:endParaRPr lang="en-IE" sz="2000" dirty="0"/>
          </a:p>
          <a:p>
            <a:pPr marL="0" indent="0" algn="just">
              <a:buNone/>
            </a:pPr>
            <a:r>
              <a:rPr lang="en-IE" sz="2000" dirty="0"/>
              <a:t>→ </a:t>
            </a:r>
            <a:r>
              <a:rPr lang="en-IE" sz="2000" dirty="0">
                <a:solidFill>
                  <a:srgbClr val="FF0000"/>
                </a:solidFill>
              </a:rPr>
              <a:t>Is </a:t>
            </a:r>
            <a:r>
              <a:rPr lang="en-IE" sz="2000" i="1" dirty="0">
                <a:solidFill>
                  <a:srgbClr val="FF0000"/>
                </a:solidFill>
              </a:rPr>
              <a:t>high inherent distinctiveness </a:t>
            </a:r>
            <a:r>
              <a:rPr lang="en-IE" sz="2000" dirty="0">
                <a:solidFill>
                  <a:srgbClr val="FF0000"/>
                </a:solidFill>
              </a:rPr>
              <a:t>an oxymoron?  </a:t>
            </a:r>
            <a:r>
              <a:rPr lang="en-IE" sz="2000" b="1" dirty="0">
                <a:solidFill>
                  <a:srgbClr val="FF0000"/>
                </a:solidFill>
              </a:rPr>
              <a:t>YES</a:t>
            </a:r>
            <a:r>
              <a:rPr lang="en-IE" sz="2000" dirty="0">
                <a:solidFill>
                  <a:srgbClr val="FF0000"/>
                </a:solidFill>
              </a:rPr>
              <a:t> </a:t>
            </a:r>
          </a:p>
          <a:p>
            <a:pPr marL="0" indent="0" algn="just">
              <a:buNone/>
            </a:pPr>
            <a:endParaRPr lang="fr-FR" dirty="0">
              <a:latin typeface="Arial" panose="020B0604020202020204" pitchFamily="34" charset="0"/>
            </a:endParaRPr>
          </a:p>
          <a:p>
            <a:pPr marL="0" indent="0">
              <a:buNone/>
            </a:pPr>
            <a:endParaRPr lang="en-GB" sz="1867" dirty="0"/>
          </a:p>
        </p:txBody>
      </p:sp>
      <p:pic>
        <p:nvPicPr>
          <p:cNvPr id="7" name="Picture 6">
            <a:extLst>
              <a:ext uri="{FF2B5EF4-FFF2-40B4-BE49-F238E27FC236}">
                <a16:creationId xmlns:a16="http://schemas.microsoft.com/office/drawing/2014/main" id="{39A4C05B-3B08-C634-B492-D4A266100CDC}"/>
              </a:ext>
            </a:extLst>
          </p:cNvPr>
          <p:cNvPicPr>
            <a:picLocks noChangeAspect="1"/>
          </p:cNvPicPr>
          <p:nvPr/>
        </p:nvPicPr>
        <p:blipFill>
          <a:blip r:embed="rId3"/>
          <a:stretch>
            <a:fillRect/>
          </a:stretch>
        </p:blipFill>
        <p:spPr>
          <a:xfrm>
            <a:off x="0" y="-1"/>
            <a:ext cx="12192000" cy="852677"/>
          </a:xfrm>
          <a:prstGeom prst="rect">
            <a:avLst/>
          </a:prstGeom>
        </p:spPr>
      </p:pic>
      <p:graphicFrame>
        <p:nvGraphicFramePr>
          <p:cNvPr id="4" name="Table 3">
            <a:extLst>
              <a:ext uri="{FF2B5EF4-FFF2-40B4-BE49-F238E27FC236}">
                <a16:creationId xmlns:a16="http://schemas.microsoft.com/office/drawing/2014/main" id="{B9B4D65A-BBFD-2A8F-B062-8727D78B6373}"/>
              </a:ext>
            </a:extLst>
          </p:cNvPr>
          <p:cNvGraphicFramePr>
            <a:graphicFrameLocks noGrp="1"/>
          </p:cNvGraphicFramePr>
          <p:nvPr>
            <p:extLst>
              <p:ext uri="{D42A27DB-BD31-4B8C-83A1-F6EECF244321}">
                <p14:modId xmlns:p14="http://schemas.microsoft.com/office/powerpoint/2010/main" val="1112612673"/>
              </p:ext>
            </p:extLst>
          </p:nvPr>
        </p:nvGraphicFramePr>
        <p:xfrm>
          <a:off x="869613" y="1544862"/>
          <a:ext cx="10804570" cy="2488502"/>
        </p:xfrm>
        <a:graphic>
          <a:graphicData uri="http://schemas.openxmlformats.org/drawingml/2006/table">
            <a:tbl>
              <a:tblPr firstRow="1" bandRow="1">
                <a:tableStyleId>{F5AB1C69-6EDB-4FF4-983F-18BD219EF322}</a:tableStyleId>
              </a:tblPr>
              <a:tblGrid>
                <a:gridCol w="5402285">
                  <a:extLst>
                    <a:ext uri="{9D8B030D-6E8A-4147-A177-3AD203B41FA5}">
                      <a16:colId xmlns:a16="http://schemas.microsoft.com/office/drawing/2014/main" val="401649615"/>
                    </a:ext>
                  </a:extLst>
                </a:gridCol>
                <a:gridCol w="5402285">
                  <a:extLst>
                    <a:ext uri="{9D8B030D-6E8A-4147-A177-3AD203B41FA5}">
                      <a16:colId xmlns:a16="http://schemas.microsoft.com/office/drawing/2014/main" val="2408283655"/>
                    </a:ext>
                  </a:extLst>
                </a:gridCol>
              </a:tblGrid>
              <a:tr h="7108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Earlier mark: common (arbitrary) word</a:t>
                      </a:r>
                      <a:endParaRPr lang="en-IE" sz="2000" dirty="0"/>
                    </a:p>
                    <a:p>
                      <a:pPr algn="ctr"/>
                      <a:r>
                        <a:rPr lang="en-IE" sz="2000" i="1" dirty="0"/>
                        <a:t>Made up case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Earlier mark: invented (fanciful) word</a:t>
                      </a:r>
                      <a:endParaRPr lang="en-IE" sz="2000" dirty="0"/>
                    </a:p>
                    <a:p>
                      <a:pPr algn="ctr"/>
                      <a:r>
                        <a:rPr lang="en-IE" sz="2000" i="1" dirty="0"/>
                        <a:t>Made up case</a:t>
                      </a:r>
                    </a:p>
                  </a:txBody>
                  <a:tcPr/>
                </a:tc>
                <a:extLst>
                  <a:ext uri="{0D108BD9-81ED-4DB2-BD59-A6C34878D82A}">
                    <a16:rowId xmlns:a16="http://schemas.microsoft.com/office/drawing/2014/main" val="1977369399"/>
                  </a:ext>
                </a:extLst>
              </a:tr>
              <a:tr h="1015502">
                <a:tc>
                  <a:txBody>
                    <a:bodyPr/>
                    <a:lstStyle/>
                    <a:p>
                      <a:pPr algn="ctr"/>
                      <a:r>
                        <a:rPr lang="en-US" sz="2200" b="1" dirty="0"/>
                        <a:t>NOVELLA</a:t>
                      </a:r>
                      <a:r>
                        <a:rPr lang="en-US" sz="2100" dirty="0"/>
                        <a:t>                     vs                 </a:t>
                      </a:r>
                      <a:r>
                        <a:rPr lang="en-US" sz="2200" dirty="0"/>
                        <a:t>TALMELLA</a:t>
                      </a:r>
                    </a:p>
                    <a:p>
                      <a:pPr algn="l"/>
                      <a:r>
                        <a:rPr lang="en-IE" sz="2100" dirty="0"/>
                        <a:t>     Class 30                                               Class 30</a:t>
                      </a:r>
                    </a:p>
                  </a:txBody>
                  <a:tcPr/>
                </a:tc>
                <a:tc>
                  <a:txBody>
                    <a:bodyPr/>
                    <a:lstStyle/>
                    <a:p>
                      <a:pPr algn="ctr"/>
                      <a:r>
                        <a:rPr lang="en-US" sz="2200" b="1" dirty="0"/>
                        <a:t>TALMELLA</a:t>
                      </a:r>
                      <a:r>
                        <a:rPr lang="en-US" sz="2100" dirty="0"/>
                        <a:t>                     vs                 </a:t>
                      </a:r>
                      <a:r>
                        <a:rPr lang="en-US" sz="2200" dirty="0"/>
                        <a:t>NOVELLA</a:t>
                      </a:r>
                    </a:p>
                    <a:p>
                      <a:pPr algn="l"/>
                      <a:r>
                        <a:rPr lang="en-IE" sz="2100" dirty="0"/>
                        <a:t>     Class 30                                               Class 30</a:t>
                      </a:r>
                    </a:p>
                    <a:p>
                      <a:endParaRPr lang="en-IE" sz="2100" dirty="0"/>
                    </a:p>
                  </a:txBody>
                  <a:tcPr/>
                </a:tc>
                <a:extLst>
                  <a:ext uri="{0D108BD9-81ED-4DB2-BD59-A6C34878D82A}">
                    <a16:rowId xmlns:a16="http://schemas.microsoft.com/office/drawing/2014/main" val="2757442973"/>
                  </a:ext>
                </a:extLst>
              </a:tr>
              <a:tr h="710851">
                <a:tc>
                  <a:txBody>
                    <a:bodyPr/>
                    <a:lstStyle/>
                    <a:p>
                      <a:pPr algn="l"/>
                      <a:r>
                        <a:rPr lang="en-US" sz="2000" dirty="0"/>
                        <a:t>No likelihood of confusion</a:t>
                      </a:r>
                      <a:endParaRPr lang="en-IE"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No likelihood of confusion</a:t>
                      </a:r>
                      <a:endParaRPr lang="en-IE" sz="2000" dirty="0"/>
                    </a:p>
                    <a:p>
                      <a:r>
                        <a:rPr lang="en-US" dirty="0"/>
                        <a:t> </a:t>
                      </a:r>
                      <a:endParaRPr lang="en-IE" dirty="0"/>
                    </a:p>
                  </a:txBody>
                  <a:tcPr/>
                </a:tc>
                <a:extLst>
                  <a:ext uri="{0D108BD9-81ED-4DB2-BD59-A6C34878D82A}">
                    <a16:rowId xmlns:a16="http://schemas.microsoft.com/office/drawing/2014/main" val="1150528073"/>
                  </a:ext>
                </a:extLst>
              </a:tr>
            </a:tbl>
          </a:graphicData>
        </a:graphic>
      </p:graphicFrame>
    </p:spTree>
    <p:extLst>
      <p:ext uri="{BB962C8B-B14F-4D97-AF65-F5344CB8AC3E}">
        <p14:creationId xmlns:p14="http://schemas.microsoft.com/office/powerpoint/2010/main" val="348547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D5ADB-7174-0E6C-ACB3-60A53C2062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E7E816-CD18-06D7-04E6-120C952EF0F2}"/>
              </a:ext>
            </a:extLst>
          </p:cNvPr>
          <p:cNvSpPr>
            <a:spLocks noGrp="1"/>
          </p:cNvSpPr>
          <p:nvPr>
            <p:ph idx="4294967295"/>
          </p:nvPr>
        </p:nvSpPr>
        <p:spPr>
          <a:xfrm>
            <a:off x="531246" y="2592095"/>
            <a:ext cx="11055009" cy="3523335"/>
          </a:xfrm>
        </p:spPr>
        <p:txBody>
          <a:bodyPr>
            <a:normAutofit/>
          </a:bodyPr>
          <a:lstStyle/>
          <a:p>
            <a:pPr marL="0" indent="0" algn="ctr">
              <a:buNone/>
            </a:pPr>
            <a:r>
              <a:rPr lang="en-US" sz="3600" b="1" dirty="0">
                <a:solidFill>
                  <a:srgbClr val="384D7A"/>
                </a:solidFill>
              </a:rPr>
              <a:t>Unfair advantage / Detriment </a:t>
            </a:r>
          </a:p>
          <a:p>
            <a:pPr marL="0" indent="0" algn="ctr">
              <a:buNone/>
            </a:pPr>
            <a:r>
              <a:rPr lang="en-US" sz="3600" b="1" dirty="0">
                <a:solidFill>
                  <a:srgbClr val="384D7A"/>
                </a:solidFill>
              </a:rPr>
              <a:t>to Reputation scenario </a:t>
            </a:r>
          </a:p>
          <a:p>
            <a:pPr marL="0" indent="0" algn="ctr">
              <a:buNone/>
            </a:pPr>
            <a:endParaRPr lang="en-US" sz="3600" dirty="0">
              <a:solidFill>
                <a:srgbClr val="384D7A"/>
              </a:solidFill>
            </a:endParaRPr>
          </a:p>
          <a:p>
            <a:pPr marL="0" indent="0" algn="ctr">
              <a:buNone/>
            </a:pPr>
            <a:r>
              <a:rPr lang="en-US" sz="3600" dirty="0">
                <a:solidFill>
                  <a:srgbClr val="384D7A"/>
                </a:solidFill>
              </a:rPr>
              <a:t>8(5) EUTMR</a:t>
            </a:r>
          </a:p>
        </p:txBody>
      </p:sp>
      <p:sp>
        <p:nvSpPr>
          <p:cNvPr id="3" name="Title 2">
            <a:extLst>
              <a:ext uri="{FF2B5EF4-FFF2-40B4-BE49-F238E27FC236}">
                <a16:creationId xmlns:a16="http://schemas.microsoft.com/office/drawing/2014/main" id="{14ECDCED-D1A4-728E-7430-3DA7697FBDEC}"/>
              </a:ext>
            </a:extLst>
          </p:cNvPr>
          <p:cNvSpPr>
            <a:spLocks noGrp="1"/>
          </p:cNvSpPr>
          <p:nvPr>
            <p:ph type="title" idx="4294967295"/>
          </p:nvPr>
        </p:nvSpPr>
        <p:spPr>
          <a:xfrm>
            <a:off x="531246" y="1369126"/>
            <a:ext cx="11055010" cy="351894"/>
          </a:xfrm>
          <a:solidFill>
            <a:srgbClr val="344561"/>
          </a:solidFill>
        </p:spPr>
        <p:txBody>
          <a:bodyPr/>
          <a:lstStyle/>
          <a:p>
            <a:r>
              <a:rPr lang="en-US" dirty="0"/>
              <a:t>Is ‘high inherent distinctiveness’ an oxymoron?</a:t>
            </a:r>
          </a:p>
        </p:txBody>
      </p:sp>
    </p:spTree>
    <p:extLst>
      <p:ext uri="{BB962C8B-B14F-4D97-AF65-F5344CB8AC3E}">
        <p14:creationId xmlns:p14="http://schemas.microsoft.com/office/powerpoint/2010/main" val="1427940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3654</TotalTime>
  <Words>1523</Words>
  <Application>Microsoft Office PowerPoint</Application>
  <PresentationFormat>Widescreen</PresentationFormat>
  <Paragraphs>141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Symbol</vt:lpstr>
      <vt:lpstr>Office Theme</vt:lpstr>
      <vt:lpstr>Is ‘high inherent distinctiveness’ an oxymoron?</vt:lpstr>
      <vt:lpstr>Is ‘high inherent distinctiveness’ an oxymoron?</vt:lpstr>
      <vt:lpstr>The principle…</vt:lpstr>
      <vt:lpstr>… and its limits</vt:lpstr>
      <vt:lpstr>What about invented terms? Are they ‘highly inherently distinctive’? </vt:lpstr>
      <vt:lpstr>Answer seems negative: General Court</vt:lpstr>
      <vt:lpstr>Answer seems negative: EUIPO Boards of Appeal</vt:lpstr>
      <vt:lpstr>Conclusion in Likelihood of Confusion scenario – 8(1)(b) EUTMR</vt:lpstr>
      <vt:lpstr>Is ‘high inherent distinctiveness’ an oxymoron?</vt:lpstr>
      <vt:lpstr>The principle…</vt:lpstr>
      <vt:lpstr>… and its application</vt:lpstr>
      <vt:lpstr>Conclusion in Reputation scenario – 8(5) EUTMR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in Arial Bold 36pt</dc:title>
  <dc:creator>GARCIA FIGUEROA Alicia</dc:creator>
  <cp:lastModifiedBy>NEGRO Cinzia</cp:lastModifiedBy>
  <cp:revision>21</cp:revision>
  <dcterms:created xsi:type="dcterms:W3CDTF">2022-01-18T15:08:34Z</dcterms:created>
  <dcterms:modified xsi:type="dcterms:W3CDTF">2026-05-07T13:28:45Z</dcterms:modified>
</cp:coreProperties>
</file>